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Raleway"/>
      <p:regular r:id="rId37"/>
      <p:bold r:id="rId38"/>
      <p:italic r:id="rId39"/>
      <p:boldItalic r:id="rId40"/>
    </p:embeddedFont>
    <p:embeddedFont>
      <p:font typeface="Roboto"/>
      <p:regular r:id="rId41"/>
      <p:bold r:id="rId42"/>
      <p:italic r:id="rId43"/>
      <p:boldItalic r:id="rId44"/>
    </p:embeddedFont>
    <p:embeddedFont>
      <p:font typeface="Lat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9" roundtripDataSignature="AMtx7mgmZsIWkQzytJOY7qdEzLyZOOdKR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571B15C-C5F3-40EC-AD19-64D5AC1C44B4}">
  <a:tblStyle styleId="{E571B15C-C5F3-40EC-AD19-64D5AC1C44B4}"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boldItalic.fntdata"/><Relationship Id="rId42" Type="http://schemas.openxmlformats.org/officeDocument/2006/relationships/font" Target="fonts/Roboto-bold.fntdata"/><Relationship Id="rId41" Type="http://schemas.openxmlformats.org/officeDocument/2006/relationships/font" Target="fonts/Roboto-regular.fntdata"/><Relationship Id="rId44" Type="http://schemas.openxmlformats.org/officeDocument/2006/relationships/font" Target="fonts/Roboto-boldItalic.fntdata"/><Relationship Id="rId43" Type="http://schemas.openxmlformats.org/officeDocument/2006/relationships/font" Target="fonts/Roboto-italic.fntdata"/><Relationship Id="rId46" Type="http://schemas.openxmlformats.org/officeDocument/2006/relationships/font" Target="fonts/Lato-bold.fntdata"/><Relationship Id="rId45"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boldItalic.fntdata"/><Relationship Id="rId47" Type="http://schemas.openxmlformats.org/officeDocument/2006/relationships/font" Target="fonts/Lato-italic.fntdata"/><Relationship Id="rId49" Type="http://customschemas.google.com/relationships/presentationmetadata" Target="meta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Raleway-regular.fntdata"/><Relationship Id="rId36" Type="http://schemas.openxmlformats.org/officeDocument/2006/relationships/slide" Target="slides/slide30.xml"/><Relationship Id="rId39" Type="http://schemas.openxmlformats.org/officeDocument/2006/relationships/font" Target="fonts/Raleway-italic.fntdata"/><Relationship Id="rId38" Type="http://schemas.openxmlformats.org/officeDocument/2006/relationships/font" Target="fonts/Raleway-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OpenGL"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Where is the CPU? And Where is the GPU?</a:t>
            </a:r>
            <a:endParaRPr/>
          </a:p>
          <a:p>
            <a:pPr indent="0" lvl="0" marL="0" rtl="0" algn="l">
              <a:lnSpc>
                <a:spcPct val="100000"/>
              </a:lnSpc>
              <a:spcBef>
                <a:spcPts val="0"/>
              </a:spcBef>
              <a:spcAft>
                <a:spcPts val="0"/>
              </a:spcAft>
              <a:buSzPts val="1100"/>
              <a:buNone/>
            </a:pPr>
            <a:r>
              <a:rPr lang="en"/>
              <a:t>Image Credit: Asus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If our C++ code runs on the CPU, how can we run code on the GPU?</a:t>
            </a:r>
            <a:endParaRPr/>
          </a:p>
          <a:p>
            <a:pPr indent="0" lvl="0" marL="0" rtl="0" algn="l">
              <a:lnSpc>
                <a:spcPct val="100000"/>
              </a:lnSpc>
              <a:spcBef>
                <a:spcPts val="0"/>
              </a:spcBef>
              <a:spcAft>
                <a:spcPts val="0"/>
              </a:spcAft>
              <a:buSzPts val="1100"/>
              <a:buNone/>
            </a:pPr>
            <a:r>
              <a:rPr lang="en"/>
              <a:t>OpenGL is mostly implemented in the Driver by the vendor and the API connects our application to the driver which in turn controls the GPU.</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OpenGL is the oldest API that is still popular till today and used in many modern applications. It is also expected to stay in demand for many years in the future.</a:t>
            </a:r>
            <a:endParaRPr/>
          </a:p>
          <a:p>
            <a:pPr indent="0" lvl="0" marL="0" rtl="0" algn="l">
              <a:lnSpc>
                <a:spcPct val="100000"/>
              </a:lnSpc>
              <a:spcBef>
                <a:spcPts val="0"/>
              </a:spcBef>
              <a:spcAft>
                <a:spcPts val="0"/>
              </a:spcAft>
              <a:buSzPts val="1100"/>
              <a:buNone/>
            </a:pPr>
            <a:r>
              <a:rPr lang="en"/>
              <a:t>It is also the base for OpenGL ES (for embedded systems such as smartphones) and WebGL (for web) which share an almost identical API.</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Source: </a:t>
            </a:r>
            <a:r>
              <a:rPr lang="en" u="sng">
                <a:solidFill>
                  <a:schemeClr val="hlink"/>
                </a:solidFill>
                <a:hlinkClick r:id="rId2"/>
              </a:rPr>
              <a:t>https://en.wikipedia.org/wiki/OpenGL</a:t>
            </a:r>
            <a:endParaRPr/>
          </a:p>
          <a:p>
            <a:pPr indent="0" lvl="0" marL="0" rtl="0" algn="l">
              <a:lnSpc>
                <a:spcPct val="100000"/>
              </a:lnSpc>
              <a:spcBef>
                <a:spcPts val="0"/>
              </a:spcBef>
              <a:spcAft>
                <a:spcPts val="0"/>
              </a:spcAft>
              <a:buSzPts val="1100"/>
              <a:buNone/>
            </a:pPr>
            <a:r>
              <a:rPr lang="en"/>
              <a:t>We will use OpenGL 3.3 since:</a:t>
            </a:r>
            <a:endParaRPr/>
          </a:p>
          <a:p>
            <a:pPr indent="0" lvl="0" marL="0" rtl="0" algn="l">
              <a:lnSpc>
                <a:spcPct val="100000"/>
              </a:lnSpc>
              <a:spcBef>
                <a:spcPts val="0"/>
              </a:spcBef>
              <a:spcAft>
                <a:spcPts val="0"/>
              </a:spcAft>
              <a:buSzPts val="1100"/>
              <a:buNone/>
            </a:pPr>
            <a:r>
              <a:rPr lang="en"/>
              <a:t>1- It is follows the modern OpenGL standards and removes all the legacy functions from the old fixed-pipeline days.</a:t>
            </a:r>
            <a:endParaRPr/>
          </a:p>
          <a:p>
            <a:pPr indent="0" lvl="0" marL="0" rtl="0" algn="l">
              <a:lnSpc>
                <a:spcPct val="100000"/>
              </a:lnSpc>
              <a:spcBef>
                <a:spcPts val="0"/>
              </a:spcBef>
              <a:spcAft>
                <a:spcPts val="0"/>
              </a:spcAft>
              <a:buSzPts val="1100"/>
              <a:buNone/>
            </a:pPr>
            <a:r>
              <a:rPr lang="en"/>
              <a:t>2- It is old enough that it is supported by almost every device out there.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3" name="Google Shape;35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CMake doesn’t compile C++ code. It just prepares the code to be compiled by a compiler of your choice.</a:t>
            </a:r>
            <a:endParaRPr/>
          </a:p>
          <a:p>
            <a:pPr indent="0" lvl="0" marL="0" rtl="0" algn="l">
              <a:lnSpc>
                <a:spcPct val="100000"/>
              </a:lnSpc>
              <a:spcBef>
                <a:spcPts val="0"/>
              </a:spcBef>
              <a:spcAft>
                <a:spcPts val="0"/>
              </a:spcAft>
              <a:buSzPts val="1100"/>
              <a:buNone/>
            </a:pPr>
            <a:r>
              <a:rPr lang="en"/>
              <a:t>CMakeList.txt describes which code files should be compiled to build each library or executable, how to link the needed libraries, what compiler features you need, etc.</a:t>
            </a:r>
            <a:endParaRPr/>
          </a:p>
          <a:p>
            <a:pPr indent="0" lvl="0" marL="0" rtl="0" algn="l">
              <a:lnSpc>
                <a:spcPct val="100000"/>
              </a:lnSpc>
              <a:spcBef>
                <a:spcPts val="0"/>
              </a:spcBef>
              <a:spcAft>
                <a:spcPts val="0"/>
              </a:spcAft>
              <a:buSzPts val="1100"/>
              <a:buNone/>
            </a:pPr>
            <a:r>
              <a:rPr lang="en"/>
              <a:t>For example, CMake can turn the code files and CMakeLists to a visual studio solution then compile it via Microsoft Visual C++ Compiler.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You can either use cmake from the terminal using the “cmake” command.</a:t>
            </a:r>
            <a:endParaRPr/>
          </a:p>
          <a:p>
            <a:pPr indent="0" lvl="0" marL="0" rtl="0" algn="l">
              <a:lnSpc>
                <a:spcPct val="100000"/>
              </a:lnSpc>
              <a:spcBef>
                <a:spcPts val="0"/>
              </a:spcBef>
              <a:spcAft>
                <a:spcPts val="0"/>
              </a:spcAft>
              <a:buSzPts val="1100"/>
              <a:buNone/>
            </a:pPr>
            <a:r>
              <a:rPr lang="en"/>
              <a:t>Or you can use the cmake-gui</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8" name="Google Shape;418;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0" name="Google Shape;430;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//Rectangle Example</a:t>
            </a:r>
            <a:endParaRPr/>
          </a:p>
          <a:p>
            <a:pPr indent="0" lvl="0" marL="0" rtl="0" algn="l">
              <a:lnSpc>
                <a:spcPct val="100000"/>
              </a:lnSpc>
              <a:spcBef>
                <a:spcPts val="0"/>
              </a:spcBef>
              <a:spcAft>
                <a:spcPts val="0"/>
              </a:spcAft>
              <a:buClr>
                <a:schemeClr val="dk1"/>
              </a:buClr>
              <a:buSzPts val="1100"/>
              <a:buFont typeface="Arial"/>
              <a:buNone/>
            </a:pPr>
            <a:r>
              <a:rPr lang="en"/>
              <a:t>void mainImage( out vec4 fragColor, in vec2 fragCoord )</a:t>
            </a:r>
            <a:endParaRPr/>
          </a:p>
          <a:p>
            <a:pPr indent="0" lvl="0" marL="0" rtl="0" algn="l">
              <a:lnSpc>
                <a:spcPct val="100000"/>
              </a:lnSpc>
              <a:spcBef>
                <a:spcPts val="0"/>
              </a:spcBef>
              <a:spcAft>
                <a:spcPts val="0"/>
              </a:spcAft>
              <a:buClr>
                <a:schemeClr val="dk1"/>
              </a:buClr>
              <a:buSzPts val="1100"/>
              <a:buFont typeface="Arial"/>
              <a:buNone/>
            </a:pPr>
            <a:r>
              <a:rPr lang="en"/>
              <a:t>{</a:t>
            </a:r>
            <a:endParaRPr/>
          </a:p>
          <a:p>
            <a:pPr indent="0" lvl="0" marL="0" rtl="0" algn="l">
              <a:lnSpc>
                <a:spcPct val="100000"/>
              </a:lnSpc>
              <a:spcBef>
                <a:spcPts val="0"/>
              </a:spcBef>
              <a:spcAft>
                <a:spcPts val="0"/>
              </a:spcAft>
              <a:buClr>
                <a:schemeClr val="dk1"/>
              </a:buClr>
              <a:buSzPts val="1100"/>
              <a:buFont typeface="Arial"/>
              <a:buNone/>
            </a:pPr>
            <a:r>
              <a:rPr lang="en"/>
              <a:t>    vec2 rectcoord = abs(fragCoord - iResolution.xy * 0.5);</a:t>
            </a:r>
            <a:endParaRPr/>
          </a:p>
          <a:p>
            <a:pPr indent="0" lvl="0" marL="0" rtl="0" algn="l">
              <a:lnSpc>
                <a:spcPct val="100000"/>
              </a:lnSpc>
              <a:spcBef>
                <a:spcPts val="0"/>
              </a:spcBef>
              <a:spcAft>
                <a:spcPts val="0"/>
              </a:spcAft>
              <a:buClr>
                <a:schemeClr val="dk1"/>
              </a:buClr>
              <a:buSzPts val="1100"/>
              <a:buFont typeface="Arial"/>
              <a:buNone/>
            </a:pPr>
            <a:r>
              <a:rPr lang="en"/>
              <a:t>    if(all(lessThan(rectcoord, vec2(100.0)))){</a:t>
            </a:r>
            <a:endParaRPr/>
          </a:p>
          <a:p>
            <a:pPr indent="0" lvl="0" marL="0" rtl="0" algn="l">
              <a:lnSpc>
                <a:spcPct val="100000"/>
              </a:lnSpc>
              <a:spcBef>
                <a:spcPts val="0"/>
              </a:spcBef>
              <a:spcAft>
                <a:spcPts val="0"/>
              </a:spcAft>
              <a:buClr>
                <a:schemeClr val="dk1"/>
              </a:buClr>
              <a:buSzPts val="1100"/>
              <a:buFont typeface="Arial"/>
              <a:buNone/>
            </a:pPr>
            <a:r>
              <a:rPr lang="en"/>
              <a:t>    	fragColor = vec4(1.0, 0.0, 0.0, 1.0); </a:t>
            </a:r>
            <a:endParaRPr/>
          </a:p>
          <a:p>
            <a:pPr indent="0" lvl="0" marL="0" rtl="0" algn="l">
              <a:lnSpc>
                <a:spcPct val="100000"/>
              </a:lnSpc>
              <a:spcBef>
                <a:spcPts val="0"/>
              </a:spcBef>
              <a:spcAft>
                <a:spcPts val="0"/>
              </a:spcAft>
              <a:buClr>
                <a:schemeClr val="dk1"/>
              </a:buClr>
              <a:buSzPts val="1100"/>
              <a:buFont typeface="Arial"/>
              <a:buNone/>
            </a:pPr>
            <a:r>
              <a:rPr lang="en"/>
              <a:t>    } else {</a:t>
            </a:r>
            <a:endParaRPr/>
          </a:p>
          <a:p>
            <a:pPr indent="0" lvl="0" marL="0" rtl="0" algn="l">
              <a:lnSpc>
                <a:spcPct val="100000"/>
              </a:lnSpc>
              <a:spcBef>
                <a:spcPts val="0"/>
              </a:spcBef>
              <a:spcAft>
                <a:spcPts val="0"/>
              </a:spcAft>
              <a:buClr>
                <a:schemeClr val="dk1"/>
              </a:buClr>
              <a:buSzPts val="1100"/>
              <a:buFont typeface="Arial"/>
              <a:buNone/>
            </a:pPr>
            <a:r>
              <a:rPr lang="en"/>
              <a:t>    	fragColor = vec4(0.0, 0.0, 0.0, 1.0);</a:t>
            </a:r>
            <a:endParaRPr/>
          </a:p>
          <a:p>
            <a:pPr indent="0" lvl="0" marL="0" rtl="0" algn="l">
              <a:lnSpc>
                <a:spcPct val="100000"/>
              </a:lnSpc>
              <a:spcBef>
                <a:spcPts val="0"/>
              </a:spcBef>
              <a:spcAft>
                <a:spcPts val="0"/>
              </a:spcAft>
              <a:buClr>
                <a:schemeClr val="dk1"/>
              </a:buClr>
              <a:buSzPts val="1100"/>
              <a:buFont typeface="Arial"/>
              <a:buNone/>
            </a:pPr>
            <a:r>
              <a:rPr lang="en"/>
              <a:t>    }</a:t>
            </a:r>
            <a:endParaRPr/>
          </a:p>
          <a:p>
            <a:pPr indent="0" lvl="0" marL="0" rtl="0" algn="l">
              <a:lnSpc>
                <a:spcPct val="100000"/>
              </a:lnSpc>
              <a:spcBef>
                <a:spcPts val="0"/>
              </a:spcBef>
              <a:spcAft>
                <a:spcPts val="0"/>
              </a:spcAft>
              <a:buClr>
                <a:schemeClr val="dk1"/>
              </a:buClr>
              <a:buSzPts val="1100"/>
              <a:buFont typeface="Arial"/>
              <a:buNone/>
            </a:pPr>
            <a:r>
              <a:rPr lang="en"/>
              <a: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//Circle Example</a:t>
            </a:r>
            <a:endParaRPr/>
          </a:p>
          <a:p>
            <a:pPr indent="0" lvl="0" marL="0" rtl="0" algn="l">
              <a:lnSpc>
                <a:spcPct val="100000"/>
              </a:lnSpc>
              <a:spcBef>
                <a:spcPts val="0"/>
              </a:spcBef>
              <a:spcAft>
                <a:spcPts val="0"/>
              </a:spcAft>
              <a:buClr>
                <a:schemeClr val="dk1"/>
              </a:buClr>
              <a:buSzPts val="1100"/>
              <a:buFont typeface="Arial"/>
              <a:buNone/>
            </a:pPr>
            <a:r>
              <a:rPr lang="en"/>
              <a:t>void mainImage( out vec4 fragColor, in vec2 fragCoord )</a:t>
            </a:r>
            <a:endParaRPr/>
          </a:p>
          <a:p>
            <a:pPr indent="0" lvl="0" marL="0" rtl="0" algn="l">
              <a:lnSpc>
                <a:spcPct val="100000"/>
              </a:lnSpc>
              <a:spcBef>
                <a:spcPts val="0"/>
              </a:spcBef>
              <a:spcAft>
                <a:spcPts val="0"/>
              </a:spcAft>
              <a:buClr>
                <a:schemeClr val="dk1"/>
              </a:buClr>
              <a:buSzPts val="1100"/>
              <a:buFont typeface="Arial"/>
              <a:buNone/>
            </a:pPr>
            <a:r>
              <a:rPr lang="en"/>
              <a:t>{</a:t>
            </a:r>
            <a:endParaRPr/>
          </a:p>
          <a:p>
            <a:pPr indent="0" lvl="0" marL="0" rtl="0" algn="l">
              <a:lnSpc>
                <a:spcPct val="100000"/>
              </a:lnSpc>
              <a:spcBef>
                <a:spcPts val="0"/>
              </a:spcBef>
              <a:spcAft>
                <a:spcPts val="0"/>
              </a:spcAft>
              <a:buClr>
                <a:schemeClr val="dk1"/>
              </a:buClr>
              <a:buSzPts val="1100"/>
              <a:buFont typeface="Arial"/>
              <a:buNone/>
            </a:pPr>
            <a:r>
              <a:rPr lang="en"/>
              <a:t>    float dist = length(fragCoord - iResolution.xy * 0.5);</a:t>
            </a:r>
            <a:endParaRPr/>
          </a:p>
          <a:p>
            <a:pPr indent="0" lvl="0" marL="0" rtl="0" algn="l">
              <a:lnSpc>
                <a:spcPct val="100000"/>
              </a:lnSpc>
              <a:spcBef>
                <a:spcPts val="0"/>
              </a:spcBef>
              <a:spcAft>
                <a:spcPts val="0"/>
              </a:spcAft>
              <a:buClr>
                <a:schemeClr val="dk1"/>
              </a:buClr>
              <a:buSzPts val="1100"/>
              <a:buFont typeface="Arial"/>
              <a:buNone/>
            </a:pPr>
            <a:r>
              <a:rPr lang="en"/>
              <a:t>    if(dist &lt; 100.0){</a:t>
            </a:r>
            <a:endParaRPr/>
          </a:p>
          <a:p>
            <a:pPr indent="0" lvl="0" marL="0" rtl="0" algn="l">
              <a:lnSpc>
                <a:spcPct val="100000"/>
              </a:lnSpc>
              <a:spcBef>
                <a:spcPts val="0"/>
              </a:spcBef>
              <a:spcAft>
                <a:spcPts val="0"/>
              </a:spcAft>
              <a:buClr>
                <a:schemeClr val="dk1"/>
              </a:buClr>
              <a:buSzPts val="1100"/>
              <a:buFont typeface="Arial"/>
              <a:buNone/>
            </a:pPr>
            <a:r>
              <a:rPr lang="en"/>
              <a:t>    	fragColor = vec4(1.0, 0.0, 0.0, 1.0); </a:t>
            </a:r>
            <a:endParaRPr/>
          </a:p>
          <a:p>
            <a:pPr indent="0" lvl="0" marL="0" rtl="0" algn="l">
              <a:lnSpc>
                <a:spcPct val="100000"/>
              </a:lnSpc>
              <a:spcBef>
                <a:spcPts val="0"/>
              </a:spcBef>
              <a:spcAft>
                <a:spcPts val="0"/>
              </a:spcAft>
              <a:buClr>
                <a:schemeClr val="dk1"/>
              </a:buClr>
              <a:buSzPts val="1100"/>
              <a:buFont typeface="Arial"/>
              <a:buNone/>
            </a:pPr>
            <a:r>
              <a:rPr lang="en"/>
              <a:t>    } else {</a:t>
            </a:r>
            <a:endParaRPr/>
          </a:p>
          <a:p>
            <a:pPr indent="0" lvl="0" marL="0" rtl="0" algn="l">
              <a:lnSpc>
                <a:spcPct val="100000"/>
              </a:lnSpc>
              <a:spcBef>
                <a:spcPts val="0"/>
              </a:spcBef>
              <a:spcAft>
                <a:spcPts val="0"/>
              </a:spcAft>
              <a:buClr>
                <a:schemeClr val="dk1"/>
              </a:buClr>
              <a:buSzPts val="1100"/>
              <a:buFont typeface="Arial"/>
              <a:buNone/>
            </a:pPr>
            <a:r>
              <a:rPr lang="en"/>
              <a:t>    	fragColor = vec4(0.0, 0.0, 0.0, 1.0);</a:t>
            </a:r>
            <a:endParaRPr/>
          </a:p>
          <a:p>
            <a:pPr indent="0" lvl="0" marL="0" rtl="0" algn="l">
              <a:lnSpc>
                <a:spcPct val="100000"/>
              </a:lnSpc>
              <a:spcBef>
                <a:spcPts val="0"/>
              </a:spcBef>
              <a:spcAft>
                <a:spcPts val="0"/>
              </a:spcAft>
              <a:buClr>
                <a:schemeClr val="dk1"/>
              </a:buClr>
              <a:buSzPts val="1100"/>
              <a:buFont typeface="Arial"/>
              <a:buNone/>
            </a:pPr>
            <a:r>
              <a:rPr lang="en"/>
              <a:t>    }</a:t>
            </a:r>
            <a:endParaRPr/>
          </a:p>
          <a:p>
            <a:pPr indent="0" lvl="0" marL="0" rtl="0" algn="l">
              <a:lnSpc>
                <a:spcPct val="100000"/>
              </a:lnSpc>
              <a:spcBef>
                <a:spcPts val="0"/>
              </a:spcBef>
              <a:spcAft>
                <a:spcPts val="0"/>
              </a:spcAft>
              <a:buSzPts val="1100"/>
              <a:buNone/>
            </a:pPr>
            <a:r>
              <a:rPr lang="en"/>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Graphics usually aims to generate images that humans can comprehend.</a:t>
            </a:r>
            <a:endParaRPr/>
          </a:p>
          <a:p>
            <a:pPr indent="0" lvl="0" marL="0" rtl="0" algn="l">
              <a:lnSpc>
                <a:spcPct val="100000"/>
              </a:lnSpc>
              <a:spcBef>
                <a:spcPts val="0"/>
              </a:spcBef>
              <a:spcAft>
                <a:spcPts val="0"/>
              </a:spcAft>
              <a:buSzPts val="1100"/>
              <a:buNone/>
            </a:pPr>
            <a:r>
              <a:rPr lang="en"/>
              <a:t>On the left is a cube data in “.OBJ” format.</a:t>
            </a:r>
            <a:endParaRPr/>
          </a:p>
          <a:p>
            <a:pPr indent="0" lvl="0" marL="0" rtl="0" algn="l">
              <a:lnSpc>
                <a:spcPct val="100000"/>
              </a:lnSpc>
              <a:spcBef>
                <a:spcPts val="0"/>
              </a:spcBef>
              <a:spcAft>
                <a:spcPts val="0"/>
              </a:spcAft>
              <a:buSzPts val="1100"/>
              <a:buNone/>
            </a:pPr>
            <a:r>
              <a:rPr lang="en"/>
              <a:t>Upper example is created using Path-tracing (a relative of Ray-tracing) on Blender Cycles.</a:t>
            </a:r>
            <a:endParaRPr/>
          </a:p>
          <a:p>
            <a:pPr indent="0" lvl="0" marL="0" rtl="0" algn="l">
              <a:lnSpc>
                <a:spcPct val="100000"/>
              </a:lnSpc>
              <a:spcBef>
                <a:spcPts val="0"/>
              </a:spcBef>
              <a:spcAft>
                <a:spcPts val="0"/>
              </a:spcAft>
              <a:buSzPts val="1100"/>
              <a:buNone/>
            </a:pPr>
            <a:r>
              <a:rPr lang="en"/>
              <a:t>Lower Example is created using a rasterization-based renderer.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3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32"/>
          <p:cNvGrpSpPr/>
          <p:nvPr/>
        </p:nvGrpSpPr>
        <p:grpSpPr>
          <a:xfrm>
            <a:off x="830392" y="1191256"/>
            <a:ext cx="745763" cy="45826"/>
            <a:chOff x="4580561" y="2589004"/>
            <a:chExt cx="1064464" cy="25200"/>
          </a:xfrm>
        </p:grpSpPr>
        <p:sp>
          <p:nvSpPr>
            <p:cNvPr id="12" name="Google Shape;12;p3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3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32"/>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5" name="Google Shape;15;p32"/>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3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2" name="Shape 72"/>
        <p:cNvGrpSpPr/>
        <p:nvPr/>
      </p:nvGrpSpPr>
      <p:grpSpPr>
        <a:xfrm>
          <a:off x="0" y="0"/>
          <a:ext cx="0" cy="0"/>
          <a:chOff x="0" y="0"/>
          <a:chExt cx="0" cy="0"/>
        </a:xfrm>
      </p:grpSpPr>
      <p:sp>
        <p:nvSpPr>
          <p:cNvPr id="73" name="Google Shape;73;p41"/>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74" name="Google Shape;74;p4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5" name="Shape 75"/>
        <p:cNvGrpSpPr/>
        <p:nvPr/>
      </p:nvGrpSpPr>
      <p:grpSpPr>
        <a:xfrm>
          <a:off x="0" y="0"/>
          <a:ext cx="0" cy="0"/>
          <a:chOff x="0" y="0"/>
          <a:chExt cx="0" cy="0"/>
        </a:xfrm>
      </p:grpSpPr>
      <p:grpSp>
        <p:nvGrpSpPr>
          <p:cNvPr id="76" name="Google Shape;76;p42"/>
          <p:cNvGrpSpPr/>
          <p:nvPr/>
        </p:nvGrpSpPr>
        <p:grpSpPr>
          <a:xfrm>
            <a:off x="830392" y="4169130"/>
            <a:ext cx="745763" cy="45826"/>
            <a:chOff x="4580561" y="2589004"/>
            <a:chExt cx="1064464" cy="25200"/>
          </a:xfrm>
        </p:grpSpPr>
        <p:sp>
          <p:nvSpPr>
            <p:cNvPr id="77" name="Google Shape;77;p4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4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9" name="Google Shape;79;p42"/>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80" name="Google Shape;80;p42"/>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81" name="Google Shape;81;p4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3"/>
          <p:cNvGrpSpPr/>
          <p:nvPr/>
        </p:nvGrpSpPr>
        <p:grpSpPr>
          <a:xfrm>
            <a:off x="830392" y="1191256"/>
            <a:ext cx="745763" cy="45826"/>
            <a:chOff x="4580561" y="2589004"/>
            <a:chExt cx="1064464" cy="25200"/>
          </a:xfrm>
        </p:grpSpPr>
        <p:sp>
          <p:nvSpPr>
            <p:cNvPr id="20" name="Google Shape;20;p3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3" name="Google Shape;23;p33"/>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 name="Shape 25"/>
        <p:cNvGrpSpPr/>
        <p:nvPr/>
      </p:nvGrpSpPr>
      <p:grpSpPr>
        <a:xfrm>
          <a:off x="0" y="0"/>
          <a:ext cx="0" cy="0"/>
          <a:chOff x="0" y="0"/>
          <a:chExt cx="0" cy="0"/>
        </a:xfrm>
      </p:grpSpPr>
      <p:sp>
        <p:nvSpPr>
          <p:cNvPr id="26" name="Google Shape;26;p3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3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 name="Google Shape;29;p35"/>
          <p:cNvGrpSpPr/>
          <p:nvPr/>
        </p:nvGrpSpPr>
        <p:grpSpPr>
          <a:xfrm>
            <a:off x="830392" y="1191256"/>
            <a:ext cx="745763" cy="45826"/>
            <a:chOff x="4580561" y="2589004"/>
            <a:chExt cx="1064464" cy="25200"/>
          </a:xfrm>
        </p:grpSpPr>
        <p:sp>
          <p:nvSpPr>
            <p:cNvPr id="30" name="Google Shape;30;p3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3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 name="Google Shape;32;p35"/>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3" name="Google Shape;33;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36"/>
          <p:cNvGrpSpPr/>
          <p:nvPr/>
        </p:nvGrpSpPr>
        <p:grpSpPr>
          <a:xfrm>
            <a:off x="830392" y="1191256"/>
            <a:ext cx="745763" cy="45826"/>
            <a:chOff x="4580561" y="2589004"/>
            <a:chExt cx="1064464" cy="25200"/>
          </a:xfrm>
        </p:grpSpPr>
        <p:sp>
          <p:nvSpPr>
            <p:cNvPr id="36" name="Google Shape;36;p3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3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 name="Google Shape;38;p36"/>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9" name="Google Shape;39;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3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37"/>
          <p:cNvGrpSpPr/>
          <p:nvPr/>
        </p:nvGrpSpPr>
        <p:grpSpPr>
          <a:xfrm>
            <a:off x="830392" y="1191256"/>
            <a:ext cx="745763" cy="45826"/>
            <a:chOff x="4580561" y="2589004"/>
            <a:chExt cx="1064464" cy="25200"/>
          </a:xfrm>
        </p:grpSpPr>
        <p:sp>
          <p:nvSpPr>
            <p:cNvPr id="43" name="Google Shape;43;p3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37"/>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6" name="Google Shape;46;p37"/>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7" name="Google Shape;47;p37"/>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8" name="Google Shape;48;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 name="Shape 49"/>
        <p:cNvGrpSpPr/>
        <p:nvPr/>
      </p:nvGrpSpPr>
      <p:grpSpPr>
        <a:xfrm>
          <a:off x="0" y="0"/>
          <a:ext cx="0" cy="0"/>
          <a:chOff x="0" y="0"/>
          <a:chExt cx="0" cy="0"/>
        </a:xfrm>
      </p:grpSpPr>
      <p:sp>
        <p:nvSpPr>
          <p:cNvPr id="50" name="Google Shape;50;p3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 name="Google Shape;51;p38"/>
          <p:cNvGrpSpPr/>
          <p:nvPr/>
        </p:nvGrpSpPr>
        <p:grpSpPr>
          <a:xfrm>
            <a:off x="830392" y="1191256"/>
            <a:ext cx="745763" cy="45826"/>
            <a:chOff x="4580561" y="2589004"/>
            <a:chExt cx="1064464" cy="25200"/>
          </a:xfrm>
        </p:grpSpPr>
        <p:sp>
          <p:nvSpPr>
            <p:cNvPr id="52" name="Google Shape;52;p3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3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 name="Google Shape;54;p38"/>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55" name="Google Shape;55;p38"/>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6" name="Google Shape;56;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7" name="Shape 57"/>
        <p:cNvGrpSpPr/>
        <p:nvPr/>
      </p:nvGrpSpPr>
      <p:grpSpPr>
        <a:xfrm>
          <a:off x="0" y="0"/>
          <a:ext cx="0" cy="0"/>
          <a:chOff x="0" y="0"/>
          <a:chExt cx="0" cy="0"/>
        </a:xfrm>
      </p:grpSpPr>
      <p:grpSp>
        <p:nvGrpSpPr>
          <p:cNvPr id="58" name="Google Shape;58;p39"/>
          <p:cNvGrpSpPr/>
          <p:nvPr/>
        </p:nvGrpSpPr>
        <p:grpSpPr>
          <a:xfrm>
            <a:off x="830392" y="4169130"/>
            <a:ext cx="745763" cy="45826"/>
            <a:chOff x="4580561" y="2589004"/>
            <a:chExt cx="1064464" cy="25200"/>
          </a:xfrm>
        </p:grpSpPr>
        <p:sp>
          <p:nvSpPr>
            <p:cNvPr id="59" name="Google Shape;59;p3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3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 name="Google Shape;61;p39"/>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2" name="Google Shape;62;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3" name="Shape 63"/>
        <p:cNvGrpSpPr/>
        <p:nvPr/>
      </p:nvGrpSpPr>
      <p:grpSpPr>
        <a:xfrm>
          <a:off x="0" y="0"/>
          <a:ext cx="0" cy="0"/>
          <a:chOff x="0" y="0"/>
          <a:chExt cx="0" cy="0"/>
        </a:xfrm>
      </p:grpSpPr>
      <p:sp>
        <p:nvSpPr>
          <p:cNvPr id="64" name="Google Shape;64;p40"/>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 name="Google Shape;65;p40"/>
          <p:cNvGrpSpPr/>
          <p:nvPr/>
        </p:nvGrpSpPr>
        <p:grpSpPr>
          <a:xfrm>
            <a:off x="830392" y="1191256"/>
            <a:ext cx="745763" cy="45826"/>
            <a:chOff x="4580561" y="2589004"/>
            <a:chExt cx="1064464" cy="25200"/>
          </a:xfrm>
        </p:grpSpPr>
        <p:sp>
          <p:nvSpPr>
            <p:cNvPr id="66" name="Google Shape;66;p4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4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 name="Google Shape;68;p40"/>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9" name="Google Shape;69;p40"/>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0" name="Google Shape;70;p40"/>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71" name="Google Shape;71;p4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3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3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www.youtube.com/watch?v=-P28LKWTzrI" TargetMode="External"/><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13.png"/><Relationship Id="rId10" Type="http://schemas.openxmlformats.org/officeDocument/2006/relationships/image" Target="../media/image17.png"/><Relationship Id="rId9" Type="http://schemas.openxmlformats.org/officeDocument/2006/relationships/image" Target="../media/image11.jpg"/><Relationship Id="rId5" Type="http://schemas.openxmlformats.org/officeDocument/2006/relationships/image" Target="../media/image12.png"/><Relationship Id="rId6" Type="http://schemas.openxmlformats.org/officeDocument/2006/relationships/image" Target="../media/image10.png"/><Relationship Id="rId7" Type="http://schemas.openxmlformats.org/officeDocument/2006/relationships/image" Target="../media/image14.png"/><Relationship Id="rId8"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cmake.org/" TargetMode="Externa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mailto:yahiazakaria13@gmail.com" TargetMode="External"/><Relationship Id="rId4" Type="http://schemas.openxmlformats.org/officeDocument/2006/relationships/hyperlink" Target="mailto:yzetman@eng.cu.edu.eg"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27.png"/><Relationship Id="rId6" Type="http://schemas.openxmlformats.org/officeDocument/2006/relationships/image" Target="../media/image33.png"/><Relationship Id="rId7" Type="http://schemas.openxmlformats.org/officeDocument/2006/relationships/image" Target="../media/image2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9.pn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hyperlink" Target="https://visualstudio.microsoft.com/" TargetMode="External"/><Relationship Id="rId4" Type="http://schemas.openxmlformats.org/officeDocument/2006/relationships/hyperlink" Target="http://winlibs.com/" TargetMode="External"/><Relationship Id="rId5" Type="http://schemas.openxmlformats.org/officeDocument/2006/relationships/hyperlink" Target="https://releases.llvm.org/download.html" TargetMode="External"/><Relationship Id="rId6" Type="http://schemas.openxmlformats.org/officeDocument/2006/relationships/hyperlink" Target="http://winlibs.com/"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renderdoc.org/" TargetMode="External"/><Relationship Id="rId4" Type="http://schemas.openxmlformats.org/officeDocument/2006/relationships/hyperlink" Target="https://www.khronos.org/opengl/wiki/Debugging_Tool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s://docs.microsoft.com/en-us/cpp/build/cmake-projects-in-visual-studio?view=vs-2019" TargetMode="External"/><Relationship Id="rId4" Type="http://schemas.openxmlformats.org/officeDocument/2006/relationships/hyperlink" Target="https://vector-of-bool.github.io/docs/vscode-cmake-tools/getting_started.html#gs-configuring" TargetMode="External"/><Relationship Id="rId5" Type="http://schemas.openxmlformats.org/officeDocument/2006/relationships/hyperlink" Target="https://www.jetbrains.com/help/clion/quick-cmake-tutorial.html#targets-configs" TargetMode="External"/><Relationship Id="rId6" Type="http://schemas.openxmlformats.org/officeDocument/2006/relationships/hyperlink" Target="https://doc.qt.io/qtcreator/creator-project-opening.html" TargetMode="External"/><Relationship Id="rId7" Type="http://schemas.openxmlformats.org/officeDocument/2006/relationships/hyperlink" Target="https://cmake.org/cmake/help/latest/guide/tutorial/index.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4.png"/><Relationship Id="rId4" Type="http://schemas.openxmlformats.org/officeDocument/2006/relationships/image" Target="../media/image30.png"/><Relationship Id="rId5"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Computer Graphics labs</a:t>
            </a:r>
            <a:endParaRPr/>
          </a:p>
        </p:txBody>
      </p:sp>
      <p:sp>
        <p:nvSpPr>
          <p:cNvPr id="87" name="Google Shape;87;p1"/>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lang="en"/>
              <a:t>Lab 0 - Introduction to Computer Graphics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descr="The Mythbusters, Adam Savage and Jamie Hyneman demonstrate the power of GPU computing." id="255" name="Google Shape;255;p10" title="Mythbusters Demo GPU versus CPU">
            <a:hlinkClick r:id="rId3"/>
          </p:cNvPr>
          <p:cNvPicPr preferRelativeResize="0"/>
          <p:nvPr/>
        </p:nvPicPr>
        <p:blipFill rotWithShape="1">
          <a:blip r:embed="rId4">
            <a:alphaModFix/>
          </a:blip>
          <a:srcRect b="0" l="0" r="0" t="0"/>
          <a:stretch/>
        </p:blipFill>
        <p:spPr>
          <a:xfrm>
            <a:off x="1382700" y="179775"/>
            <a:ext cx="6378600" cy="4783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11"/>
          <p:cNvPicPr preferRelativeResize="0"/>
          <p:nvPr/>
        </p:nvPicPr>
        <p:blipFill rotWithShape="1">
          <a:blip r:embed="rId3">
            <a:alphaModFix/>
          </a:blip>
          <a:srcRect b="0" l="0" r="0" t="0"/>
          <a:stretch/>
        </p:blipFill>
        <p:spPr>
          <a:xfrm>
            <a:off x="1485413" y="152400"/>
            <a:ext cx="6173173"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1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But How can we talk to the GPU?</a:t>
            </a:r>
            <a:endParaRPr/>
          </a:p>
        </p:txBody>
      </p:sp>
      <p:grpSp>
        <p:nvGrpSpPr>
          <p:cNvPr id="266" name="Google Shape;266;p12"/>
          <p:cNvGrpSpPr/>
          <p:nvPr/>
        </p:nvGrpSpPr>
        <p:grpSpPr>
          <a:xfrm>
            <a:off x="4162436" y="2334268"/>
            <a:ext cx="1972235" cy="2007675"/>
            <a:chOff x="4160987" y="1682658"/>
            <a:chExt cx="1541290" cy="2007675"/>
          </a:xfrm>
        </p:grpSpPr>
        <p:grpSp>
          <p:nvGrpSpPr>
            <p:cNvPr id="267" name="Google Shape;267;p12"/>
            <p:cNvGrpSpPr/>
            <p:nvPr/>
          </p:nvGrpSpPr>
          <p:grpSpPr>
            <a:xfrm>
              <a:off x="4160987" y="1682658"/>
              <a:ext cx="1541290" cy="2007675"/>
              <a:chOff x="3071457" y="2013875"/>
              <a:chExt cx="1944600" cy="1569600"/>
            </a:xfrm>
          </p:grpSpPr>
          <p:sp>
            <p:nvSpPr>
              <p:cNvPr id="268" name="Google Shape;268;p12"/>
              <p:cNvSpPr/>
              <p:nvPr/>
            </p:nvSpPr>
            <p:spPr>
              <a:xfrm flipH="1" rot="10800000">
                <a:off x="3071457" y="2013875"/>
                <a:ext cx="1944600" cy="1569600"/>
              </a:xfrm>
              <a:prstGeom prst="round2DiagRect">
                <a:avLst>
                  <a:gd fmla="val 0" name="adj1"/>
                  <a:gd fmla="val 17764"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269" name="Google Shape;269;p12"/>
              <p:cNvSpPr txBox="1"/>
              <p:nvPr/>
            </p:nvSpPr>
            <p:spPr>
              <a:xfrm>
                <a:off x="3316102" y="2256385"/>
                <a:ext cx="1451700" cy="459900"/>
              </a:xfrm>
              <a:prstGeom prst="rect">
                <a:avLst/>
              </a:prstGeom>
              <a:solidFill>
                <a:schemeClr val="accent1"/>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Lato"/>
                    <a:ea typeface="Lato"/>
                    <a:cs typeface="Lato"/>
                    <a:sym typeface="Lato"/>
                  </a:rPr>
                  <a:t>Driver</a:t>
                </a:r>
                <a:endParaRPr b="1" i="0" sz="1200" u="none" cap="none" strike="noStrike">
                  <a:solidFill>
                    <a:srgbClr val="FFFFFF"/>
                  </a:solidFill>
                  <a:latin typeface="Lato"/>
                  <a:ea typeface="Lato"/>
                  <a:cs typeface="Lato"/>
                  <a:sym typeface="Lato"/>
                </a:endParaRPr>
              </a:p>
            </p:txBody>
          </p:sp>
        </p:grpSp>
        <p:sp>
          <p:nvSpPr>
            <p:cNvPr id="270" name="Google Shape;270;p12"/>
            <p:cNvSpPr txBox="1"/>
            <p:nvPr/>
          </p:nvSpPr>
          <p:spPr>
            <a:xfrm>
              <a:off x="4386525" y="2571750"/>
              <a:ext cx="1058400" cy="655500"/>
            </a:xfrm>
            <a:prstGeom prst="rect">
              <a:avLst/>
            </a:prstGeom>
            <a:solidFill>
              <a:schemeClr val="accent1"/>
            </a:solid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 sz="1200" u="none" cap="none" strike="noStrike">
                  <a:solidFill>
                    <a:srgbClr val="FFFFFF"/>
                  </a:solidFill>
                  <a:latin typeface="Lato"/>
                  <a:ea typeface="Lato"/>
                  <a:cs typeface="Lato"/>
                  <a:sym typeface="Lato"/>
                </a:rPr>
                <a:t>Released by the manufacturer</a:t>
              </a:r>
              <a:endParaRPr b="0" i="0" sz="1200" u="none" cap="none" strike="noStrike">
                <a:solidFill>
                  <a:srgbClr val="FFFFFF"/>
                </a:solidFill>
                <a:latin typeface="Lato"/>
                <a:ea typeface="Lato"/>
                <a:cs typeface="Lato"/>
                <a:sym typeface="Lato"/>
              </a:endParaRPr>
            </a:p>
          </p:txBody>
        </p:sp>
      </p:grpSp>
      <p:grpSp>
        <p:nvGrpSpPr>
          <p:cNvPr id="271" name="Google Shape;271;p12"/>
          <p:cNvGrpSpPr/>
          <p:nvPr/>
        </p:nvGrpSpPr>
        <p:grpSpPr>
          <a:xfrm>
            <a:off x="1978299" y="2334283"/>
            <a:ext cx="2188647" cy="2007675"/>
            <a:chOff x="1126863" y="2013875"/>
            <a:chExt cx="1944600" cy="1569600"/>
          </a:xfrm>
        </p:grpSpPr>
        <p:sp>
          <p:nvSpPr>
            <p:cNvPr id="272" name="Google Shape;272;p12"/>
            <p:cNvSpPr/>
            <p:nvPr/>
          </p:nvSpPr>
          <p:spPr>
            <a:xfrm>
              <a:off x="1126863" y="2013875"/>
              <a:ext cx="1944600" cy="1569600"/>
            </a:xfrm>
            <a:prstGeom prst="round2DiagRect">
              <a:avLst>
                <a:gd fmla="val 0" name="adj1"/>
                <a:gd fmla="val 17764"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273" name="Google Shape;273;p12"/>
            <p:cNvSpPr txBox="1"/>
            <p:nvPr/>
          </p:nvSpPr>
          <p:spPr>
            <a:xfrm>
              <a:off x="1351627" y="2256385"/>
              <a:ext cx="1451700" cy="459900"/>
            </a:xfrm>
            <a:prstGeom prst="rect">
              <a:avLst/>
            </a:prstGeom>
            <a:solidFill>
              <a:schemeClr val="accent1"/>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Lato"/>
                  <a:ea typeface="Lato"/>
                  <a:cs typeface="Lato"/>
                  <a:sym typeface="Lato"/>
                </a:rPr>
                <a:t>API</a:t>
              </a:r>
              <a:endParaRPr b="1" i="0" sz="1400" u="none" cap="none" strike="noStrike">
                <a:solidFill>
                  <a:srgbClr val="FFFFFF"/>
                </a:solidFill>
                <a:latin typeface="Lato"/>
                <a:ea typeface="Lato"/>
                <a:cs typeface="Lato"/>
                <a:sym typeface="Lato"/>
              </a:endParaRPr>
            </a:p>
          </p:txBody>
        </p:sp>
        <p:sp>
          <p:nvSpPr>
            <p:cNvPr id="274" name="Google Shape;274;p12"/>
            <p:cNvSpPr txBox="1"/>
            <p:nvPr/>
          </p:nvSpPr>
          <p:spPr>
            <a:xfrm>
              <a:off x="1351630" y="2716355"/>
              <a:ext cx="1451700" cy="553200"/>
            </a:xfrm>
            <a:prstGeom prst="rect">
              <a:avLst/>
            </a:prstGeom>
            <a:solidFill>
              <a:schemeClr val="accent1"/>
            </a:solid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 sz="1200" u="none" cap="none" strike="noStrike">
                  <a:solidFill>
                    <a:srgbClr val="FFFFFF"/>
                  </a:solidFill>
                  <a:latin typeface="Lato"/>
                  <a:ea typeface="Lato"/>
                  <a:cs typeface="Lato"/>
                  <a:sym typeface="Lato"/>
                </a:rPr>
                <a:t>OpenGL, DirectX, Vulkan, WebGL, Metal, etc</a:t>
              </a:r>
              <a:endParaRPr b="0" i="0" sz="1200" u="none" cap="none" strike="noStrike">
                <a:solidFill>
                  <a:srgbClr val="FFFFFF"/>
                </a:solidFill>
                <a:latin typeface="Lato"/>
                <a:ea typeface="Lato"/>
                <a:cs typeface="Lato"/>
                <a:sym typeface="Lato"/>
              </a:endParaRPr>
            </a:p>
          </p:txBody>
        </p:sp>
      </p:grpSp>
      <p:grpSp>
        <p:nvGrpSpPr>
          <p:cNvPr id="275" name="Google Shape;275;p12"/>
          <p:cNvGrpSpPr/>
          <p:nvPr/>
        </p:nvGrpSpPr>
        <p:grpSpPr>
          <a:xfrm>
            <a:off x="6139137" y="2334283"/>
            <a:ext cx="2780012" cy="2007675"/>
            <a:chOff x="5015938" y="2013875"/>
            <a:chExt cx="3001200" cy="1569600"/>
          </a:xfrm>
        </p:grpSpPr>
        <p:sp>
          <p:nvSpPr>
            <p:cNvPr id="276" name="Google Shape;276;p12"/>
            <p:cNvSpPr/>
            <p:nvPr/>
          </p:nvSpPr>
          <p:spPr>
            <a:xfrm>
              <a:off x="5015938" y="2013875"/>
              <a:ext cx="3001200" cy="1569600"/>
            </a:xfrm>
            <a:prstGeom prst="round2DiagRect">
              <a:avLst>
                <a:gd fmla="val 0" name="adj1"/>
                <a:gd fmla="val 17764" name="adj2"/>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277" name="Google Shape;277;p12"/>
            <p:cNvSpPr txBox="1"/>
            <p:nvPr/>
          </p:nvSpPr>
          <p:spPr>
            <a:xfrm>
              <a:off x="5360226" y="2256387"/>
              <a:ext cx="2417100" cy="459900"/>
            </a:xfrm>
            <a:prstGeom prst="rect">
              <a:avLst/>
            </a:prstGeom>
            <a:solidFill>
              <a:schemeClr val="dk2"/>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Lato"/>
                  <a:ea typeface="Lato"/>
                  <a:cs typeface="Lato"/>
                  <a:sym typeface="Lato"/>
                </a:rPr>
                <a:t>GPU</a:t>
              </a:r>
              <a:endParaRPr b="1" i="0" sz="1200" u="none" cap="none" strike="noStrike">
                <a:solidFill>
                  <a:srgbClr val="FFFFFF"/>
                </a:solidFill>
                <a:latin typeface="Lato"/>
                <a:ea typeface="Lato"/>
                <a:cs typeface="Lato"/>
                <a:sym typeface="Lato"/>
              </a:endParaRPr>
            </a:p>
          </p:txBody>
        </p:sp>
        <p:sp>
          <p:nvSpPr>
            <p:cNvPr id="278" name="Google Shape;278;p12"/>
            <p:cNvSpPr txBox="1"/>
            <p:nvPr/>
          </p:nvSpPr>
          <p:spPr>
            <a:xfrm>
              <a:off x="5360225" y="2716353"/>
              <a:ext cx="2417100" cy="512400"/>
            </a:xfrm>
            <a:prstGeom prst="rect">
              <a:avLst/>
            </a:prstGeom>
            <a:solidFill>
              <a:schemeClr val="dk2"/>
            </a:solid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 sz="1200" u="none" cap="none" strike="noStrike">
                  <a:solidFill>
                    <a:srgbClr val="FFFFFF"/>
                  </a:solidFill>
                  <a:latin typeface="Lato"/>
                  <a:ea typeface="Lato"/>
                  <a:cs typeface="Lato"/>
                  <a:sym typeface="Lato"/>
                </a:rPr>
                <a:t>Graphics Processing Unit (AMD, Nvidia, Intel, PowerVR, etc)</a:t>
              </a:r>
              <a:endParaRPr b="0" i="0" sz="1200" u="none" cap="none" strike="noStrike">
                <a:solidFill>
                  <a:srgbClr val="FFFFFF"/>
                </a:solidFill>
                <a:latin typeface="Lato"/>
                <a:ea typeface="Lato"/>
                <a:cs typeface="Lato"/>
                <a:sym typeface="Lato"/>
              </a:endParaRPr>
            </a:p>
          </p:txBody>
        </p:sp>
      </p:grpSp>
      <p:grpSp>
        <p:nvGrpSpPr>
          <p:cNvPr id="279" name="Google Shape;279;p12"/>
          <p:cNvGrpSpPr/>
          <p:nvPr/>
        </p:nvGrpSpPr>
        <p:grpSpPr>
          <a:xfrm>
            <a:off x="5975124" y="3213225"/>
            <a:ext cx="342833" cy="333018"/>
            <a:chOff x="4858109" y="2631368"/>
            <a:chExt cx="316442" cy="315000"/>
          </a:xfrm>
        </p:grpSpPr>
        <p:sp>
          <p:nvSpPr>
            <p:cNvPr id="280" name="Google Shape;280;p12"/>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281" name="Google Shape;281;p12"/>
            <p:cNvSpPr/>
            <p:nvPr/>
          </p:nvSpPr>
          <p:spPr>
            <a:xfrm>
              <a:off x="4858109" y="2739300"/>
              <a:ext cx="239100" cy="99000"/>
            </a:xfrm>
            <a:prstGeom prst="rightArrow">
              <a:avLst>
                <a:gd fmla="val 32020" name="adj1"/>
                <a:gd fmla="val 66970" name="adj2"/>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br>
                <a:rPr b="0" i="0" lang="en" sz="1400" u="none" cap="none" strike="noStrike">
                  <a:solidFill>
                    <a:srgbClr val="000000"/>
                  </a:solidFill>
                  <a:latin typeface="Lato"/>
                  <a:ea typeface="Lato"/>
                  <a:cs typeface="Lato"/>
                  <a:sym typeface="Lato"/>
                </a:rPr>
              </a:br>
              <a:endParaRPr b="0" i="0" sz="1400" u="none" cap="none" strike="noStrike">
                <a:solidFill>
                  <a:srgbClr val="000000"/>
                </a:solidFill>
                <a:latin typeface="Lato"/>
                <a:ea typeface="Lato"/>
                <a:cs typeface="Lato"/>
                <a:sym typeface="Lato"/>
              </a:endParaRPr>
            </a:p>
          </p:txBody>
        </p:sp>
      </p:grpSp>
      <p:grpSp>
        <p:nvGrpSpPr>
          <p:cNvPr id="282" name="Google Shape;282;p12"/>
          <p:cNvGrpSpPr/>
          <p:nvPr/>
        </p:nvGrpSpPr>
        <p:grpSpPr>
          <a:xfrm>
            <a:off x="3990208" y="3171315"/>
            <a:ext cx="342833" cy="333018"/>
            <a:chOff x="4858109" y="2631368"/>
            <a:chExt cx="316442" cy="315000"/>
          </a:xfrm>
        </p:grpSpPr>
        <p:sp>
          <p:nvSpPr>
            <p:cNvPr id="283" name="Google Shape;283;p12"/>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284" name="Google Shape;284;p12"/>
            <p:cNvSpPr/>
            <p:nvPr/>
          </p:nvSpPr>
          <p:spPr>
            <a:xfrm>
              <a:off x="4858109" y="2739300"/>
              <a:ext cx="239100" cy="99000"/>
            </a:xfrm>
            <a:prstGeom prst="rightArrow">
              <a:avLst>
                <a:gd fmla="val 32020" name="adj1"/>
                <a:gd fmla="val 66970" name="adj2"/>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br>
                <a:rPr b="0" i="0" lang="en" sz="1400" u="none" cap="none" strike="noStrike">
                  <a:solidFill>
                    <a:srgbClr val="000000"/>
                  </a:solidFill>
                  <a:latin typeface="Lato"/>
                  <a:ea typeface="Lato"/>
                  <a:cs typeface="Lato"/>
                  <a:sym typeface="Lato"/>
                </a:rPr>
              </a:br>
              <a:endParaRPr b="0" i="0" sz="1400" u="none" cap="none" strike="noStrike">
                <a:solidFill>
                  <a:srgbClr val="000000"/>
                </a:solidFill>
                <a:latin typeface="Lato"/>
                <a:ea typeface="Lato"/>
                <a:cs typeface="Lato"/>
                <a:sym typeface="Lato"/>
              </a:endParaRPr>
            </a:p>
          </p:txBody>
        </p:sp>
      </p:grpSp>
      <p:grpSp>
        <p:nvGrpSpPr>
          <p:cNvPr id="285" name="Google Shape;285;p12"/>
          <p:cNvGrpSpPr/>
          <p:nvPr/>
        </p:nvGrpSpPr>
        <p:grpSpPr>
          <a:xfrm>
            <a:off x="228161" y="2334283"/>
            <a:ext cx="1791721" cy="2007675"/>
            <a:chOff x="1386250" y="2013875"/>
            <a:chExt cx="1367100" cy="1569600"/>
          </a:xfrm>
        </p:grpSpPr>
        <p:sp>
          <p:nvSpPr>
            <p:cNvPr id="286" name="Google Shape;286;p12"/>
            <p:cNvSpPr/>
            <p:nvPr/>
          </p:nvSpPr>
          <p:spPr>
            <a:xfrm flipH="1" rot="10800000">
              <a:off x="1386250" y="2013875"/>
              <a:ext cx="1367100" cy="1569600"/>
            </a:xfrm>
            <a:prstGeom prst="round2DiagRect">
              <a:avLst>
                <a:gd fmla="val 0" name="adj1"/>
                <a:gd fmla="val 17764" name="adj2"/>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287" name="Google Shape;287;p12"/>
            <p:cNvSpPr txBox="1"/>
            <p:nvPr/>
          </p:nvSpPr>
          <p:spPr>
            <a:xfrm>
              <a:off x="1529675" y="2208366"/>
              <a:ext cx="943200" cy="459900"/>
            </a:xfrm>
            <a:prstGeom prst="rect">
              <a:avLst/>
            </a:prstGeom>
            <a:solidFill>
              <a:schemeClr val="dk2"/>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Lato"/>
                  <a:ea typeface="Lato"/>
                  <a:cs typeface="Lato"/>
                  <a:sym typeface="Lato"/>
                </a:rPr>
                <a:t>Graphics Applications</a:t>
              </a:r>
              <a:endParaRPr b="1" i="0" sz="1400" u="none" cap="none" strike="noStrike">
                <a:solidFill>
                  <a:schemeClr val="lt1"/>
                </a:solidFill>
                <a:latin typeface="Lato"/>
                <a:ea typeface="Lato"/>
                <a:cs typeface="Lato"/>
                <a:sym typeface="Lato"/>
              </a:endParaRPr>
            </a:p>
          </p:txBody>
        </p:sp>
        <p:sp>
          <p:nvSpPr>
            <p:cNvPr id="288" name="Google Shape;288;p12"/>
            <p:cNvSpPr txBox="1"/>
            <p:nvPr/>
          </p:nvSpPr>
          <p:spPr>
            <a:xfrm>
              <a:off x="1514498" y="2708959"/>
              <a:ext cx="1110600" cy="512400"/>
            </a:xfrm>
            <a:prstGeom prst="rect">
              <a:avLst/>
            </a:prstGeom>
            <a:solidFill>
              <a:schemeClr val="dk2"/>
            </a:solid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 sz="1200" u="none" cap="none" strike="noStrike">
                  <a:solidFill>
                    <a:schemeClr val="lt1"/>
                  </a:solidFill>
                  <a:latin typeface="Lato"/>
                  <a:ea typeface="Lato"/>
                  <a:cs typeface="Lato"/>
                  <a:sym typeface="Lato"/>
                </a:rPr>
                <a:t>CAD, Games, Visualization, etc</a:t>
              </a:r>
              <a:endParaRPr b="0" i="0" sz="1200" u="none" cap="none" strike="noStrike">
                <a:solidFill>
                  <a:schemeClr val="lt1"/>
                </a:solidFill>
                <a:latin typeface="Lato"/>
                <a:ea typeface="Lato"/>
                <a:cs typeface="Lato"/>
                <a:sym typeface="Lato"/>
              </a:endParaRPr>
            </a:p>
          </p:txBody>
        </p:sp>
      </p:grpSp>
      <p:grpSp>
        <p:nvGrpSpPr>
          <p:cNvPr id="289" name="Google Shape;289;p12"/>
          <p:cNvGrpSpPr/>
          <p:nvPr/>
        </p:nvGrpSpPr>
        <p:grpSpPr>
          <a:xfrm>
            <a:off x="1821762" y="3213222"/>
            <a:ext cx="342833" cy="333018"/>
            <a:chOff x="4858109" y="2631368"/>
            <a:chExt cx="316442" cy="315000"/>
          </a:xfrm>
        </p:grpSpPr>
        <p:sp>
          <p:nvSpPr>
            <p:cNvPr id="290" name="Google Shape;290;p12"/>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291" name="Google Shape;291;p12"/>
            <p:cNvSpPr/>
            <p:nvPr/>
          </p:nvSpPr>
          <p:spPr>
            <a:xfrm>
              <a:off x="4858109" y="2739300"/>
              <a:ext cx="239100" cy="99000"/>
            </a:xfrm>
            <a:prstGeom prst="rightArrow">
              <a:avLst>
                <a:gd fmla="val 32020" name="adj1"/>
                <a:gd fmla="val 66970" name="adj2"/>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br>
                <a:rPr b="0" i="0" lang="en" sz="1400" u="none" cap="none" strike="noStrike">
                  <a:solidFill>
                    <a:srgbClr val="000000"/>
                  </a:solidFill>
                  <a:latin typeface="Lato"/>
                  <a:ea typeface="Lato"/>
                  <a:cs typeface="Lato"/>
                  <a:sym typeface="Lato"/>
                </a:rPr>
              </a:br>
              <a:endParaRPr b="0" i="0" sz="1400" u="none" cap="none" strike="noStrike">
                <a:solidFill>
                  <a:srgbClr val="000000"/>
                </a:solidFill>
                <a:latin typeface="Lato"/>
                <a:ea typeface="Lato"/>
                <a:cs typeface="Lato"/>
                <a:sym typeface="Lato"/>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pic>
        <p:nvPicPr>
          <p:cNvPr id="296" name="Google Shape;296;p13"/>
          <p:cNvPicPr preferRelativeResize="0"/>
          <p:nvPr/>
        </p:nvPicPr>
        <p:blipFill rotWithShape="1">
          <a:blip r:embed="rId3">
            <a:alphaModFix/>
          </a:blip>
          <a:srcRect b="0" l="0" r="0" t="0"/>
          <a:stretch/>
        </p:blipFill>
        <p:spPr>
          <a:xfrm>
            <a:off x="1949750" y="228875"/>
            <a:ext cx="2122975" cy="920301"/>
          </a:xfrm>
          <a:prstGeom prst="rect">
            <a:avLst/>
          </a:prstGeom>
          <a:noFill/>
          <a:ln>
            <a:noFill/>
          </a:ln>
        </p:spPr>
      </p:pic>
      <p:pic>
        <p:nvPicPr>
          <p:cNvPr id="297" name="Google Shape;297;p13"/>
          <p:cNvPicPr preferRelativeResize="0"/>
          <p:nvPr/>
        </p:nvPicPr>
        <p:blipFill rotWithShape="1">
          <a:blip r:embed="rId4">
            <a:alphaModFix/>
          </a:blip>
          <a:srcRect b="0" l="0" r="0" t="0"/>
          <a:stretch/>
        </p:blipFill>
        <p:spPr>
          <a:xfrm>
            <a:off x="5411575" y="1481589"/>
            <a:ext cx="2004500" cy="837885"/>
          </a:xfrm>
          <a:prstGeom prst="rect">
            <a:avLst/>
          </a:prstGeom>
          <a:noFill/>
          <a:ln>
            <a:noFill/>
          </a:ln>
        </p:spPr>
      </p:pic>
      <p:pic>
        <p:nvPicPr>
          <p:cNvPr id="298" name="Google Shape;298;p13"/>
          <p:cNvPicPr preferRelativeResize="0"/>
          <p:nvPr/>
        </p:nvPicPr>
        <p:blipFill rotWithShape="1">
          <a:blip r:embed="rId5">
            <a:alphaModFix/>
          </a:blip>
          <a:srcRect b="0" l="0" r="0" t="0"/>
          <a:stretch/>
        </p:blipFill>
        <p:spPr>
          <a:xfrm>
            <a:off x="5378700" y="136425"/>
            <a:ext cx="2122974" cy="875728"/>
          </a:xfrm>
          <a:prstGeom prst="rect">
            <a:avLst/>
          </a:prstGeom>
          <a:noFill/>
          <a:ln>
            <a:noFill/>
          </a:ln>
        </p:spPr>
      </p:pic>
      <p:pic>
        <p:nvPicPr>
          <p:cNvPr id="299" name="Google Shape;299;p13"/>
          <p:cNvPicPr preferRelativeResize="0"/>
          <p:nvPr/>
        </p:nvPicPr>
        <p:blipFill rotWithShape="1">
          <a:blip r:embed="rId6">
            <a:alphaModFix/>
          </a:blip>
          <a:srcRect b="0" l="0" r="0" t="0"/>
          <a:stretch/>
        </p:blipFill>
        <p:spPr>
          <a:xfrm>
            <a:off x="334613" y="4020645"/>
            <a:ext cx="2004500" cy="572275"/>
          </a:xfrm>
          <a:prstGeom prst="rect">
            <a:avLst/>
          </a:prstGeom>
          <a:noFill/>
          <a:ln>
            <a:noFill/>
          </a:ln>
        </p:spPr>
      </p:pic>
      <p:pic>
        <p:nvPicPr>
          <p:cNvPr id="300" name="Google Shape;300;p13"/>
          <p:cNvPicPr preferRelativeResize="0"/>
          <p:nvPr/>
        </p:nvPicPr>
        <p:blipFill rotWithShape="1">
          <a:blip r:embed="rId7">
            <a:alphaModFix/>
          </a:blip>
          <a:srcRect b="0" l="0" r="0" t="0"/>
          <a:stretch/>
        </p:blipFill>
        <p:spPr>
          <a:xfrm>
            <a:off x="5526188" y="3562200"/>
            <a:ext cx="1219200" cy="1219200"/>
          </a:xfrm>
          <a:prstGeom prst="rect">
            <a:avLst/>
          </a:prstGeom>
          <a:noFill/>
          <a:ln>
            <a:noFill/>
          </a:ln>
        </p:spPr>
      </p:pic>
      <p:pic>
        <p:nvPicPr>
          <p:cNvPr id="301" name="Google Shape;301;p13"/>
          <p:cNvPicPr preferRelativeResize="0"/>
          <p:nvPr/>
        </p:nvPicPr>
        <p:blipFill rotWithShape="1">
          <a:blip r:embed="rId8">
            <a:alphaModFix/>
          </a:blip>
          <a:srcRect b="0" l="0" r="0" t="0"/>
          <a:stretch/>
        </p:blipFill>
        <p:spPr>
          <a:xfrm>
            <a:off x="1575100" y="1459550"/>
            <a:ext cx="2579749" cy="859925"/>
          </a:xfrm>
          <a:prstGeom prst="rect">
            <a:avLst/>
          </a:prstGeom>
          <a:noFill/>
          <a:ln>
            <a:noFill/>
          </a:ln>
        </p:spPr>
      </p:pic>
      <p:pic>
        <p:nvPicPr>
          <p:cNvPr id="302" name="Google Shape;302;p13"/>
          <p:cNvPicPr preferRelativeResize="0"/>
          <p:nvPr/>
        </p:nvPicPr>
        <p:blipFill rotWithShape="1">
          <a:blip r:embed="rId9">
            <a:alphaModFix/>
          </a:blip>
          <a:srcRect b="0" l="0" r="0" t="0"/>
          <a:stretch/>
        </p:blipFill>
        <p:spPr>
          <a:xfrm>
            <a:off x="2665137" y="3349237"/>
            <a:ext cx="2442675" cy="1367900"/>
          </a:xfrm>
          <a:prstGeom prst="rect">
            <a:avLst/>
          </a:prstGeom>
          <a:noFill/>
          <a:ln>
            <a:noFill/>
          </a:ln>
        </p:spPr>
      </p:pic>
      <p:sp>
        <p:nvSpPr>
          <p:cNvPr id="303" name="Google Shape;303;p13"/>
          <p:cNvSpPr txBox="1"/>
          <p:nvPr/>
        </p:nvSpPr>
        <p:spPr>
          <a:xfrm>
            <a:off x="5535450" y="835500"/>
            <a:ext cx="1616400" cy="36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Released in 1995</a:t>
            </a:r>
            <a:endParaRPr b="0" i="0" sz="1400" u="none" cap="none" strike="noStrike">
              <a:solidFill>
                <a:srgbClr val="000000"/>
              </a:solidFill>
              <a:latin typeface="Lato"/>
              <a:ea typeface="Lato"/>
              <a:cs typeface="Lato"/>
              <a:sym typeface="Lato"/>
            </a:endParaRPr>
          </a:p>
        </p:txBody>
      </p:sp>
      <p:sp>
        <p:nvSpPr>
          <p:cNvPr id="304" name="Google Shape;304;p13"/>
          <p:cNvSpPr txBox="1"/>
          <p:nvPr/>
        </p:nvSpPr>
        <p:spPr>
          <a:xfrm>
            <a:off x="2056775" y="1012150"/>
            <a:ext cx="1616400" cy="36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Released in 1992</a:t>
            </a:r>
            <a:endParaRPr b="0" i="0" sz="1400" u="none" cap="none" strike="noStrike">
              <a:solidFill>
                <a:srgbClr val="000000"/>
              </a:solidFill>
              <a:latin typeface="Lato"/>
              <a:ea typeface="Lato"/>
              <a:cs typeface="Lato"/>
              <a:sym typeface="Lato"/>
            </a:endParaRPr>
          </a:p>
        </p:txBody>
      </p:sp>
      <p:sp>
        <p:nvSpPr>
          <p:cNvPr id="305" name="Google Shape;305;p13"/>
          <p:cNvSpPr txBox="1"/>
          <p:nvPr/>
        </p:nvSpPr>
        <p:spPr>
          <a:xfrm>
            <a:off x="2056775" y="2249300"/>
            <a:ext cx="1616400" cy="36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Released in 2003</a:t>
            </a:r>
            <a:endParaRPr b="0" i="0" sz="1400" u="none" cap="none" strike="noStrike">
              <a:solidFill>
                <a:srgbClr val="000000"/>
              </a:solidFill>
              <a:latin typeface="Lato"/>
              <a:ea typeface="Lato"/>
              <a:cs typeface="Lato"/>
              <a:sym typeface="Lato"/>
            </a:endParaRPr>
          </a:p>
        </p:txBody>
      </p:sp>
      <p:sp>
        <p:nvSpPr>
          <p:cNvPr id="306" name="Google Shape;306;p13"/>
          <p:cNvSpPr txBox="1"/>
          <p:nvPr/>
        </p:nvSpPr>
        <p:spPr>
          <a:xfrm>
            <a:off x="5535450" y="2319463"/>
            <a:ext cx="1616400" cy="36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Released in 2011</a:t>
            </a:r>
            <a:endParaRPr b="0" i="0" sz="1400" u="none" cap="none" strike="noStrike">
              <a:solidFill>
                <a:srgbClr val="000000"/>
              </a:solidFill>
              <a:latin typeface="Lato"/>
              <a:ea typeface="Lato"/>
              <a:cs typeface="Lato"/>
              <a:sym typeface="Lato"/>
            </a:endParaRPr>
          </a:p>
        </p:txBody>
      </p:sp>
      <p:sp>
        <p:nvSpPr>
          <p:cNvPr id="307" name="Google Shape;307;p13"/>
          <p:cNvSpPr txBox="1"/>
          <p:nvPr/>
        </p:nvSpPr>
        <p:spPr>
          <a:xfrm>
            <a:off x="3001800" y="4717113"/>
            <a:ext cx="1616400" cy="36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Released in 2015</a:t>
            </a:r>
            <a:endParaRPr b="0" i="0" sz="1400" u="none" cap="none" strike="noStrike">
              <a:solidFill>
                <a:srgbClr val="000000"/>
              </a:solidFill>
              <a:latin typeface="Lato"/>
              <a:ea typeface="Lato"/>
              <a:cs typeface="Lato"/>
              <a:sym typeface="Lato"/>
            </a:endParaRPr>
          </a:p>
        </p:txBody>
      </p:sp>
      <p:sp>
        <p:nvSpPr>
          <p:cNvPr id="308" name="Google Shape;308;p13"/>
          <p:cNvSpPr txBox="1"/>
          <p:nvPr/>
        </p:nvSpPr>
        <p:spPr>
          <a:xfrm>
            <a:off x="528675" y="4717113"/>
            <a:ext cx="1616400" cy="36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Released in 2016</a:t>
            </a:r>
            <a:endParaRPr b="0" i="0" sz="1400" u="none" cap="none" strike="noStrike">
              <a:solidFill>
                <a:srgbClr val="000000"/>
              </a:solidFill>
              <a:latin typeface="Lato"/>
              <a:ea typeface="Lato"/>
              <a:cs typeface="Lato"/>
              <a:sym typeface="Lato"/>
            </a:endParaRPr>
          </a:p>
        </p:txBody>
      </p:sp>
      <p:sp>
        <p:nvSpPr>
          <p:cNvPr id="309" name="Google Shape;309;p13"/>
          <p:cNvSpPr txBox="1"/>
          <p:nvPr/>
        </p:nvSpPr>
        <p:spPr>
          <a:xfrm>
            <a:off x="5323050" y="4717113"/>
            <a:ext cx="1616400" cy="36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Released in 2014</a:t>
            </a:r>
            <a:endParaRPr b="0" i="0" sz="1400" u="none" cap="none" strike="noStrike">
              <a:solidFill>
                <a:srgbClr val="000000"/>
              </a:solidFill>
              <a:latin typeface="Lato"/>
              <a:ea typeface="Lato"/>
              <a:cs typeface="Lato"/>
              <a:sym typeface="Lato"/>
            </a:endParaRPr>
          </a:p>
        </p:txBody>
      </p:sp>
      <p:pic>
        <p:nvPicPr>
          <p:cNvPr id="310" name="Google Shape;310;p13"/>
          <p:cNvPicPr preferRelativeResize="0"/>
          <p:nvPr/>
        </p:nvPicPr>
        <p:blipFill rotWithShape="1">
          <a:blip r:embed="rId10">
            <a:alphaModFix/>
          </a:blip>
          <a:srcRect b="0" l="0" r="0" t="0"/>
          <a:stretch/>
        </p:blipFill>
        <p:spPr>
          <a:xfrm>
            <a:off x="7367741" y="3413487"/>
            <a:ext cx="1367917" cy="1367900"/>
          </a:xfrm>
          <a:prstGeom prst="rect">
            <a:avLst/>
          </a:prstGeom>
          <a:noFill/>
          <a:ln>
            <a:noFill/>
          </a:ln>
        </p:spPr>
      </p:pic>
      <p:sp>
        <p:nvSpPr>
          <p:cNvPr id="311" name="Google Shape;311;p13"/>
          <p:cNvSpPr txBox="1"/>
          <p:nvPr/>
        </p:nvSpPr>
        <p:spPr>
          <a:xfrm>
            <a:off x="7243500" y="4717113"/>
            <a:ext cx="1616400" cy="36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Not Released Yet</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1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This course</a:t>
            </a:r>
            <a:endParaRPr/>
          </a:p>
        </p:txBody>
      </p:sp>
      <p:sp>
        <p:nvSpPr>
          <p:cNvPr id="317" name="Google Shape;317;p14"/>
          <p:cNvSpPr txBox="1"/>
          <p:nvPr>
            <p:ph idx="1" type="body"/>
          </p:nvPr>
        </p:nvSpPr>
        <p:spPr>
          <a:xfrm>
            <a:off x="729450" y="2078875"/>
            <a:ext cx="3756000" cy="2261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We will start by exploring openGL with C++.</a:t>
            </a:r>
            <a:endParaRPr/>
          </a:p>
          <a:p>
            <a:pPr indent="-311150" lvl="0" marL="457200" rtl="0" algn="l">
              <a:lnSpc>
                <a:spcPct val="115000"/>
              </a:lnSpc>
              <a:spcBef>
                <a:spcPts val="0"/>
              </a:spcBef>
              <a:spcAft>
                <a:spcPts val="0"/>
              </a:spcAft>
              <a:buSzPts val="1300"/>
              <a:buChar char="●"/>
            </a:pPr>
            <a:r>
              <a:rPr lang="en"/>
              <a:t>And explore some rendering examples and use cases through the labs.</a:t>
            </a:r>
            <a:endParaRPr/>
          </a:p>
          <a:p>
            <a:pPr indent="0" lvl="0" marL="0" rtl="0" algn="l">
              <a:lnSpc>
                <a:spcPct val="115000"/>
              </a:lnSpc>
              <a:spcBef>
                <a:spcPts val="1600"/>
              </a:spcBef>
              <a:spcAft>
                <a:spcPts val="1600"/>
              </a:spcAft>
              <a:buSzPts val="1300"/>
              <a:buNone/>
            </a:pPr>
            <a:r>
              <a:rPr b="1" lang="en"/>
              <a:t>Note: </a:t>
            </a:r>
            <a:r>
              <a:rPr lang="en"/>
              <a:t>OpenGL is a C-API which contains only functions and constants. We will use C++ for convenience and to use helper libraries written in C++.</a:t>
            </a:r>
            <a:endParaRPr/>
          </a:p>
        </p:txBody>
      </p:sp>
      <p:pic>
        <p:nvPicPr>
          <p:cNvPr id="318" name="Google Shape;318;p14"/>
          <p:cNvPicPr preferRelativeResize="0"/>
          <p:nvPr/>
        </p:nvPicPr>
        <p:blipFill rotWithShape="1">
          <a:blip r:embed="rId3">
            <a:alphaModFix/>
          </a:blip>
          <a:srcRect b="0" l="0" r="0" t="0"/>
          <a:stretch/>
        </p:blipFill>
        <p:spPr>
          <a:xfrm>
            <a:off x="5872525" y="1684050"/>
            <a:ext cx="2609600" cy="1138725"/>
          </a:xfrm>
          <a:prstGeom prst="rect">
            <a:avLst/>
          </a:prstGeom>
          <a:noFill/>
          <a:ln>
            <a:noFill/>
          </a:ln>
        </p:spPr>
      </p:pic>
      <p:pic>
        <p:nvPicPr>
          <p:cNvPr id="319" name="Google Shape;319;p14"/>
          <p:cNvPicPr preferRelativeResize="0"/>
          <p:nvPr/>
        </p:nvPicPr>
        <p:blipFill rotWithShape="1">
          <a:blip r:embed="rId4">
            <a:alphaModFix/>
          </a:blip>
          <a:srcRect b="0" l="0" r="0" t="0"/>
          <a:stretch/>
        </p:blipFill>
        <p:spPr>
          <a:xfrm>
            <a:off x="6458998" y="3043225"/>
            <a:ext cx="1436650" cy="1615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1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Why OpenGL?</a:t>
            </a:r>
            <a:endParaRPr/>
          </a:p>
        </p:txBody>
      </p:sp>
      <p:sp>
        <p:nvSpPr>
          <p:cNvPr id="325" name="Google Shape;325;p1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Ease of use.</a:t>
            </a:r>
            <a:endParaRPr/>
          </a:p>
          <a:p>
            <a:pPr indent="-311150" lvl="0" marL="457200" rtl="0" algn="l">
              <a:lnSpc>
                <a:spcPct val="115000"/>
              </a:lnSpc>
              <a:spcBef>
                <a:spcPts val="0"/>
              </a:spcBef>
              <a:spcAft>
                <a:spcPts val="0"/>
              </a:spcAft>
              <a:buSzPts val="1300"/>
              <a:buChar char="●"/>
            </a:pPr>
            <a:r>
              <a:rPr lang="en"/>
              <a:t>Cross platform:</a:t>
            </a:r>
            <a:endParaRPr/>
          </a:p>
          <a:p>
            <a:pPr indent="-298450" lvl="1" marL="914400" rtl="0" algn="l">
              <a:lnSpc>
                <a:spcPct val="115000"/>
              </a:lnSpc>
              <a:spcBef>
                <a:spcPts val="0"/>
              </a:spcBef>
              <a:spcAft>
                <a:spcPts val="0"/>
              </a:spcAft>
              <a:buSzPts val="1100"/>
              <a:buChar char="○"/>
            </a:pPr>
            <a:r>
              <a:rPr lang="en"/>
              <a:t>Windows</a:t>
            </a:r>
            <a:endParaRPr/>
          </a:p>
          <a:p>
            <a:pPr indent="-298450" lvl="1" marL="914400" rtl="0" algn="l">
              <a:lnSpc>
                <a:spcPct val="115000"/>
              </a:lnSpc>
              <a:spcBef>
                <a:spcPts val="0"/>
              </a:spcBef>
              <a:spcAft>
                <a:spcPts val="0"/>
              </a:spcAft>
              <a:buSzPts val="1100"/>
              <a:buChar char="○"/>
            </a:pPr>
            <a:r>
              <a:rPr lang="en"/>
              <a:t>Linux</a:t>
            </a:r>
            <a:endParaRPr/>
          </a:p>
          <a:p>
            <a:pPr indent="-298450" lvl="1" marL="914400" rtl="0" algn="l">
              <a:lnSpc>
                <a:spcPct val="115000"/>
              </a:lnSpc>
              <a:spcBef>
                <a:spcPts val="0"/>
              </a:spcBef>
              <a:spcAft>
                <a:spcPts val="0"/>
              </a:spcAft>
              <a:buSzPts val="1100"/>
              <a:buChar char="○"/>
            </a:pPr>
            <a:r>
              <a:rPr lang="en"/>
              <a:t>Mac (It was deprecated by Apple in 2018).</a:t>
            </a:r>
            <a:endParaRPr/>
          </a:p>
          <a:p>
            <a:pPr indent="-311150" lvl="0" marL="457200" rtl="0" algn="l">
              <a:lnSpc>
                <a:spcPct val="115000"/>
              </a:lnSpc>
              <a:spcBef>
                <a:spcPts val="0"/>
              </a:spcBef>
              <a:spcAft>
                <a:spcPts val="0"/>
              </a:spcAft>
              <a:buSzPts val="1300"/>
              <a:buChar char="●"/>
            </a:pPr>
            <a:r>
              <a:rPr lang="en"/>
              <a:t>Up-to-date with modern gpu features.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pic>
        <p:nvPicPr>
          <p:cNvPr id="330" name="Google Shape;330;p16"/>
          <p:cNvPicPr preferRelativeResize="0"/>
          <p:nvPr/>
        </p:nvPicPr>
        <p:blipFill rotWithShape="1">
          <a:blip r:embed="rId3">
            <a:alphaModFix/>
          </a:blip>
          <a:srcRect b="0" l="0" r="0" t="0"/>
          <a:stretch/>
        </p:blipFill>
        <p:spPr>
          <a:xfrm>
            <a:off x="689875" y="152400"/>
            <a:ext cx="7764254" cy="4838701"/>
          </a:xfrm>
          <a:prstGeom prst="rect">
            <a:avLst/>
          </a:prstGeom>
          <a:noFill/>
          <a:ln>
            <a:noFill/>
          </a:ln>
        </p:spPr>
      </p:pic>
      <p:sp>
        <p:nvSpPr>
          <p:cNvPr id="331" name="Google Shape;331;p16"/>
          <p:cNvSpPr/>
          <p:nvPr/>
        </p:nvSpPr>
        <p:spPr>
          <a:xfrm>
            <a:off x="372300" y="2571750"/>
            <a:ext cx="8399400" cy="2247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000"/>
                                        <p:tgtEl>
                                          <p:spTgt spid="3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1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Summary</a:t>
            </a:r>
            <a:endParaRPr/>
          </a:p>
        </p:txBody>
      </p:sp>
      <p:sp>
        <p:nvSpPr>
          <p:cNvPr id="337" name="Google Shape;337;p17"/>
          <p:cNvSpPr txBox="1"/>
          <p:nvPr>
            <p:ph idx="1" type="body"/>
          </p:nvPr>
        </p:nvSpPr>
        <p:spPr>
          <a:xfrm>
            <a:off x="729450" y="2078875"/>
            <a:ext cx="37560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t>OpenGL is a cross-language, cross-platform </a:t>
            </a:r>
            <a:r>
              <a:rPr b="1" lang="en"/>
              <a:t>application programming interface (API) </a:t>
            </a:r>
            <a:r>
              <a:rPr lang="en"/>
              <a:t>for rendering 2D and 3D vector graphics.</a:t>
            </a:r>
            <a:endParaRPr/>
          </a:p>
          <a:p>
            <a:pPr indent="0" lvl="0" marL="0" rtl="0" algn="l">
              <a:lnSpc>
                <a:spcPct val="115000"/>
              </a:lnSpc>
              <a:spcBef>
                <a:spcPts val="1600"/>
              </a:spcBef>
              <a:spcAft>
                <a:spcPts val="1600"/>
              </a:spcAft>
              <a:buSzPts val="1300"/>
              <a:buNone/>
            </a:pPr>
            <a:r>
              <a:rPr lang="en"/>
              <a:t>The API is typically used to interact with a graphics processing unit (GPU), to achieve hardware-accelerated rendering.</a:t>
            </a:r>
            <a:endParaRPr/>
          </a:p>
        </p:txBody>
      </p:sp>
      <p:pic>
        <p:nvPicPr>
          <p:cNvPr id="338" name="Google Shape;338;p17"/>
          <p:cNvPicPr preferRelativeResize="0"/>
          <p:nvPr/>
        </p:nvPicPr>
        <p:blipFill rotWithShape="1">
          <a:blip r:embed="rId3">
            <a:alphaModFix/>
          </a:blip>
          <a:srcRect b="0" l="0" r="0" t="0"/>
          <a:stretch/>
        </p:blipFill>
        <p:spPr>
          <a:xfrm>
            <a:off x="5808550" y="2448425"/>
            <a:ext cx="2609600" cy="1138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18"/>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TOOLS WE NEED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1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CMake</a:t>
            </a:r>
            <a:endParaRPr/>
          </a:p>
        </p:txBody>
      </p:sp>
      <p:sp>
        <p:nvSpPr>
          <p:cNvPr id="349" name="Google Shape;349;p19"/>
          <p:cNvSpPr txBox="1"/>
          <p:nvPr>
            <p:ph idx="1" type="body"/>
          </p:nvPr>
        </p:nvSpPr>
        <p:spPr>
          <a:xfrm>
            <a:off x="729450" y="2078875"/>
            <a:ext cx="3842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t>CMake is a </a:t>
            </a:r>
            <a:r>
              <a:rPr b="1" lang="en"/>
              <a:t>cross-platform </a:t>
            </a:r>
            <a:r>
              <a:rPr lang="en"/>
              <a:t>free and open-source software tool for </a:t>
            </a:r>
            <a:r>
              <a:rPr b="1" lang="en"/>
              <a:t>managing the build process</a:t>
            </a:r>
            <a:r>
              <a:rPr lang="en"/>
              <a:t> of software using a </a:t>
            </a:r>
            <a:r>
              <a:rPr b="1" lang="en"/>
              <a:t>compiler-independent</a:t>
            </a:r>
            <a:r>
              <a:rPr lang="en"/>
              <a:t> method.</a:t>
            </a:r>
            <a:endParaRPr/>
          </a:p>
          <a:p>
            <a:pPr indent="0" lvl="0" marL="0" rtl="0" algn="l">
              <a:lnSpc>
                <a:spcPct val="115000"/>
              </a:lnSpc>
              <a:spcBef>
                <a:spcPts val="1600"/>
              </a:spcBef>
              <a:spcAft>
                <a:spcPts val="0"/>
              </a:spcAft>
              <a:buSzPts val="1300"/>
              <a:buNone/>
            </a:pPr>
            <a:r>
              <a:rPr lang="en"/>
              <a:t>Link: </a:t>
            </a:r>
            <a:r>
              <a:rPr lang="en" u="sng">
                <a:solidFill>
                  <a:schemeClr val="hlink"/>
                </a:solidFill>
                <a:hlinkClick r:id="rId3"/>
              </a:rPr>
              <a:t>https://cmake.org/</a:t>
            </a:r>
            <a:endParaRPr/>
          </a:p>
          <a:p>
            <a:pPr indent="0" lvl="0" marL="0" rtl="0" algn="l">
              <a:lnSpc>
                <a:spcPct val="115000"/>
              </a:lnSpc>
              <a:spcBef>
                <a:spcPts val="1600"/>
              </a:spcBef>
              <a:spcAft>
                <a:spcPts val="1600"/>
              </a:spcAft>
              <a:buSzPts val="1300"/>
              <a:buNone/>
            </a:pPr>
            <a:r>
              <a:rPr lang="en"/>
              <a:t>Version: 3.17+</a:t>
            </a:r>
            <a:endParaRPr/>
          </a:p>
        </p:txBody>
      </p:sp>
      <p:pic>
        <p:nvPicPr>
          <p:cNvPr id="350" name="Google Shape;350;p19"/>
          <p:cNvPicPr preferRelativeResize="0"/>
          <p:nvPr/>
        </p:nvPicPr>
        <p:blipFill rotWithShape="1">
          <a:blip r:embed="rId4">
            <a:alphaModFix/>
          </a:blip>
          <a:srcRect b="0" l="0" r="0" t="0"/>
          <a:stretch/>
        </p:blipFill>
        <p:spPr>
          <a:xfrm>
            <a:off x="4713525" y="2104525"/>
            <a:ext cx="3905250" cy="2209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Teaching Assistants</a:t>
            </a:r>
            <a:endParaRPr/>
          </a:p>
        </p:txBody>
      </p:sp>
      <p:sp>
        <p:nvSpPr>
          <p:cNvPr id="93" name="Google Shape;93;p2"/>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Yahia Zakaria</a:t>
            </a:r>
            <a:endParaRPr/>
          </a:p>
          <a:p>
            <a:pPr indent="-298450" lvl="1" marL="914400" rtl="0" algn="l">
              <a:lnSpc>
                <a:spcPct val="115000"/>
              </a:lnSpc>
              <a:spcBef>
                <a:spcPts val="0"/>
              </a:spcBef>
              <a:spcAft>
                <a:spcPts val="0"/>
              </a:spcAft>
              <a:buSzPts val="1100"/>
              <a:buChar char="○"/>
            </a:pPr>
            <a:r>
              <a:rPr lang="en"/>
              <a:t>Email: </a:t>
            </a:r>
            <a:r>
              <a:rPr lang="en" u="sng">
                <a:solidFill>
                  <a:schemeClr val="hlink"/>
                </a:solidFill>
                <a:hlinkClick r:id="rId3"/>
              </a:rPr>
              <a:t>yahiazakaria13@gmail.com</a:t>
            </a:r>
            <a:endParaRPr/>
          </a:p>
          <a:p>
            <a:pPr indent="-298450" lvl="1" marL="914400" rtl="0" algn="l">
              <a:lnSpc>
                <a:spcPct val="115000"/>
              </a:lnSpc>
              <a:spcBef>
                <a:spcPts val="0"/>
              </a:spcBef>
              <a:spcAft>
                <a:spcPts val="0"/>
              </a:spcAft>
              <a:buSzPts val="1100"/>
              <a:buChar char="○"/>
            </a:pPr>
            <a:r>
              <a:rPr lang="en"/>
              <a:t>Alternative Email: </a:t>
            </a:r>
            <a:r>
              <a:rPr lang="en" sz="1050" u="sng">
                <a:solidFill>
                  <a:schemeClr val="hlink"/>
                </a:solidFill>
                <a:highlight>
                  <a:srgbClr val="FFFFFF"/>
                </a:highlight>
                <a:latin typeface="Roboto"/>
                <a:ea typeface="Roboto"/>
                <a:cs typeface="Roboto"/>
                <a:sym typeface="Roboto"/>
                <a:hlinkClick r:id="rId4"/>
              </a:rPr>
              <a:t>yzetman@eng.cu.edu.eg</a:t>
            </a:r>
            <a:r>
              <a:rPr lang="en" sz="1050">
                <a:solidFill>
                  <a:srgbClr val="5F6368"/>
                </a:solidFill>
                <a:highlight>
                  <a:srgbClr val="FFFFFF"/>
                </a:highlight>
                <a:latin typeface="Roboto"/>
                <a:ea typeface="Roboto"/>
                <a:cs typeface="Roboto"/>
                <a:sym typeface="Roboto"/>
              </a:rPr>
              <a:t> (checked less regularly)</a:t>
            </a:r>
            <a:endParaRPr/>
          </a:p>
          <a:p>
            <a:pPr indent="-298450" lvl="1" marL="914400" rtl="0" algn="l">
              <a:lnSpc>
                <a:spcPct val="115000"/>
              </a:lnSpc>
              <a:spcBef>
                <a:spcPts val="0"/>
              </a:spcBef>
              <a:spcAft>
                <a:spcPts val="0"/>
              </a:spcAft>
              <a:buSzPts val="1100"/>
              <a:buChar char="○"/>
            </a:pPr>
            <a:r>
              <a:rPr lang="en"/>
              <a:t>Office Hours:</a:t>
            </a:r>
            <a:endParaRPr/>
          </a:p>
          <a:p>
            <a:pPr indent="-298450" lvl="2" marL="1371600" rtl="0" algn="l">
              <a:lnSpc>
                <a:spcPct val="115000"/>
              </a:lnSpc>
              <a:spcBef>
                <a:spcPts val="0"/>
              </a:spcBef>
              <a:spcAft>
                <a:spcPts val="0"/>
              </a:spcAft>
              <a:buSzPts val="1100"/>
              <a:buChar char="■"/>
            </a:pPr>
            <a:r>
              <a:rPr lang="en"/>
              <a:t>Tuesday 12-2</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0"/>
          <p:cNvSpPr/>
          <p:nvPr/>
        </p:nvSpPr>
        <p:spPr>
          <a:xfrm>
            <a:off x="6028750" y="430500"/>
            <a:ext cx="1471500" cy="42825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0"/>
          <p:cNvSpPr/>
          <p:nvPr/>
        </p:nvSpPr>
        <p:spPr>
          <a:xfrm>
            <a:off x="3777025" y="417375"/>
            <a:ext cx="1471500" cy="42825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57" name="Google Shape;357;p20"/>
          <p:cNvPicPr preferRelativeResize="0"/>
          <p:nvPr/>
        </p:nvPicPr>
        <p:blipFill rotWithShape="1">
          <a:blip r:embed="rId3">
            <a:alphaModFix/>
          </a:blip>
          <a:srcRect b="0" l="0" r="0" t="0"/>
          <a:stretch/>
        </p:blipFill>
        <p:spPr>
          <a:xfrm>
            <a:off x="1737975" y="2109500"/>
            <a:ext cx="1633800" cy="924500"/>
          </a:xfrm>
          <a:prstGeom prst="rect">
            <a:avLst/>
          </a:prstGeom>
          <a:noFill/>
          <a:ln>
            <a:noFill/>
          </a:ln>
        </p:spPr>
      </p:pic>
      <p:grpSp>
        <p:nvGrpSpPr>
          <p:cNvPr id="358" name="Google Shape;358;p20"/>
          <p:cNvGrpSpPr/>
          <p:nvPr/>
        </p:nvGrpSpPr>
        <p:grpSpPr>
          <a:xfrm>
            <a:off x="613825" y="820950"/>
            <a:ext cx="743625" cy="820775"/>
            <a:chOff x="1165700" y="1047100"/>
            <a:chExt cx="743625" cy="820775"/>
          </a:xfrm>
        </p:grpSpPr>
        <p:sp>
          <p:nvSpPr>
            <p:cNvPr id="359" name="Google Shape;359;p20"/>
            <p:cNvSpPr/>
            <p:nvPr/>
          </p:nvSpPr>
          <p:spPr>
            <a:xfrm>
              <a:off x="1456925" y="1327275"/>
              <a:ext cx="452400" cy="540600"/>
            </a:xfrm>
            <a:prstGeom prst="foldedCorner">
              <a:avLst>
                <a:gd fmla="val 43888" name="adj"/>
              </a:avLst>
            </a:pr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0"/>
            <p:cNvSpPr/>
            <p:nvPr/>
          </p:nvSpPr>
          <p:spPr>
            <a:xfrm>
              <a:off x="1311313" y="1187188"/>
              <a:ext cx="452400" cy="540600"/>
            </a:xfrm>
            <a:prstGeom prst="foldedCorner">
              <a:avLst>
                <a:gd fmla="val 43888" name="adj"/>
              </a:avLst>
            </a:pr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0"/>
            <p:cNvSpPr/>
            <p:nvPr/>
          </p:nvSpPr>
          <p:spPr>
            <a:xfrm>
              <a:off x="1165700" y="1047100"/>
              <a:ext cx="452400" cy="540600"/>
            </a:xfrm>
            <a:prstGeom prst="foldedCorner">
              <a:avLst>
                <a:gd fmla="val 43888" name="adj"/>
              </a:avLst>
            </a:pr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2" name="Google Shape;362;p20"/>
          <p:cNvSpPr txBox="1"/>
          <p:nvPr/>
        </p:nvSpPr>
        <p:spPr>
          <a:xfrm>
            <a:off x="279288" y="1749550"/>
            <a:ext cx="1412700" cy="4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accent1"/>
                </a:solidFill>
                <a:latin typeface="Lato"/>
                <a:ea typeface="Lato"/>
                <a:cs typeface="Lato"/>
                <a:sym typeface="Lato"/>
              </a:rPr>
              <a:t>C++ Code Files</a:t>
            </a:r>
            <a:endParaRPr b="1" i="0" sz="1300" u="none" cap="none" strike="noStrike">
              <a:solidFill>
                <a:schemeClr val="accent1"/>
              </a:solidFill>
              <a:latin typeface="Lato"/>
              <a:ea typeface="Lato"/>
              <a:cs typeface="Lato"/>
              <a:sym typeface="Lato"/>
            </a:endParaRPr>
          </a:p>
        </p:txBody>
      </p:sp>
      <p:pic>
        <p:nvPicPr>
          <p:cNvPr id="363" name="Google Shape;363;p20"/>
          <p:cNvPicPr preferRelativeResize="0"/>
          <p:nvPr/>
        </p:nvPicPr>
        <p:blipFill rotWithShape="1">
          <a:blip r:embed="rId3">
            <a:alphaModFix/>
          </a:blip>
          <a:srcRect b="0" l="0" r="0" t="0"/>
          <a:stretch/>
        </p:blipFill>
        <p:spPr>
          <a:xfrm>
            <a:off x="347313" y="3158525"/>
            <a:ext cx="1276675" cy="722425"/>
          </a:xfrm>
          <a:prstGeom prst="rect">
            <a:avLst/>
          </a:prstGeom>
          <a:noFill/>
          <a:ln>
            <a:noFill/>
          </a:ln>
        </p:spPr>
      </p:pic>
      <p:sp>
        <p:nvSpPr>
          <p:cNvPr id="364" name="Google Shape;364;p20"/>
          <p:cNvSpPr txBox="1"/>
          <p:nvPr/>
        </p:nvSpPr>
        <p:spPr>
          <a:xfrm>
            <a:off x="279300" y="3880950"/>
            <a:ext cx="1412700" cy="4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accent1"/>
                </a:solidFill>
                <a:latin typeface="Lato"/>
                <a:ea typeface="Lato"/>
                <a:cs typeface="Lato"/>
                <a:sym typeface="Lato"/>
              </a:rPr>
              <a:t>CMakeLists.txt</a:t>
            </a:r>
            <a:endParaRPr b="1" i="0" sz="1300" u="none" cap="none" strike="noStrike">
              <a:solidFill>
                <a:schemeClr val="accent1"/>
              </a:solidFill>
              <a:latin typeface="Lato"/>
              <a:ea typeface="Lato"/>
              <a:cs typeface="Lato"/>
              <a:sym typeface="Lato"/>
            </a:endParaRPr>
          </a:p>
        </p:txBody>
      </p:sp>
      <p:sp>
        <p:nvSpPr>
          <p:cNvPr id="365" name="Google Shape;365;p20"/>
          <p:cNvSpPr txBox="1"/>
          <p:nvPr/>
        </p:nvSpPr>
        <p:spPr>
          <a:xfrm>
            <a:off x="1848525" y="3275625"/>
            <a:ext cx="1412700" cy="4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accent1"/>
                </a:solidFill>
                <a:latin typeface="Lato"/>
                <a:ea typeface="Lato"/>
                <a:cs typeface="Lato"/>
                <a:sym typeface="Lato"/>
              </a:rPr>
              <a:t>CMake</a:t>
            </a:r>
            <a:endParaRPr b="1" i="0" sz="1300" u="none" cap="none" strike="noStrike">
              <a:solidFill>
                <a:schemeClr val="accent1"/>
              </a:solidFill>
              <a:latin typeface="Lato"/>
              <a:ea typeface="Lato"/>
              <a:cs typeface="Lato"/>
              <a:sym typeface="Lato"/>
            </a:endParaRPr>
          </a:p>
        </p:txBody>
      </p:sp>
      <p:sp>
        <p:nvSpPr>
          <p:cNvPr id="366" name="Google Shape;366;p20"/>
          <p:cNvSpPr/>
          <p:nvPr/>
        </p:nvSpPr>
        <p:spPr>
          <a:xfrm>
            <a:off x="4305700" y="1128138"/>
            <a:ext cx="511200" cy="511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0"/>
          <p:cNvSpPr/>
          <p:nvPr/>
        </p:nvSpPr>
        <p:spPr>
          <a:xfrm>
            <a:off x="4305700" y="2316138"/>
            <a:ext cx="511200" cy="511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0"/>
          <p:cNvSpPr/>
          <p:nvPr/>
        </p:nvSpPr>
        <p:spPr>
          <a:xfrm>
            <a:off x="4305700" y="3504138"/>
            <a:ext cx="511200" cy="5112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0"/>
          <p:cNvSpPr txBox="1"/>
          <p:nvPr/>
        </p:nvSpPr>
        <p:spPr>
          <a:xfrm>
            <a:off x="3723951" y="1604650"/>
            <a:ext cx="1543800" cy="4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accent1"/>
                </a:solidFill>
                <a:latin typeface="Lato"/>
                <a:ea typeface="Lato"/>
                <a:cs typeface="Lato"/>
                <a:sym typeface="Lato"/>
              </a:rPr>
              <a:t>Visual Studio .sln</a:t>
            </a:r>
            <a:endParaRPr b="1" i="0" sz="1300" u="none" cap="none" strike="noStrike">
              <a:solidFill>
                <a:schemeClr val="accent1"/>
              </a:solidFill>
              <a:latin typeface="Lato"/>
              <a:ea typeface="Lato"/>
              <a:cs typeface="Lato"/>
              <a:sym typeface="Lato"/>
            </a:endParaRPr>
          </a:p>
        </p:txBody>
      </p:sp>
      <p:sp>
        <p:nvSpPr>
          <p:cNvPr id="370" name="Google Shape;370;p20"/>
          <p:cNvSpPr txBox="1"/>
          <p:nvPr/>
        </p:nvSpPr>
        <p:spPr>
          <a:xfrm>
            <a:off x="3854938" y="2772800"/>
            <a:ext cx="1412700" cy="4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accent1"/>
                </a:solidFill>
                <a:latin typeface="Lato"/>
                <a:ea typeface="Lato"/>
                <a:cs typeface="Lato"/>
                <a:sym typeface="Lato"/>
              </a:rPr>
              <a:t>Makefile</a:t>
            </a:r>
            <a:endParaRPr b="1" i="0" sz="1300" u="none" cap="none" strike="noStrike">
              <a:solidFill>
                <a:schemeClr val="accent1"/>
              </a:solidFill>
              <a:latin typeface="Lato"/>
              <a:ea typeface="Lato"/>
              <a:cs typeface="Lato"/>
              <a:sym typeface="Lato"/>
            </a:endParaRPr>
          </a:p>
        </p:txBody>
      </p:sp>
      <p:sp>
        <p:nvSpPr>
          <p:cNvPr id="371" name="Google Shape;371;p20"/>
          <p:cNvSpPr txBox="1"/>
          <p:nvPr/>
        </p:nvSpPr>
        <p:spPr>
          <a:xfrm>
            <a:off x="3854938" y="3940950"/>
            <a:ext cx="1412700" cy="4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accent1"/>
                </a:solidFill>
                <a:latin typeface="Lato"/>
                <a:ea typeface="Lato"/>
                <a:cs typeface="Lato"/>
                <a:sym typeface="Lato"/>
              </a:rPr>
              <a:t>Or Whatever...</a:t>
            </a:r>
            <a:endParaRPr b="1" i="0" sz="1300" u="none" cap="none" strike="noStrike">
              <a:solidFill>
                <a:schemeClr val="accent1"/>
              </a:solidFill>
              <a:latin typeface="Lato"/>
              <a:ea typeface="Lato"/>
              <a:cs typeface="Lato"/>
              <a:sym typeface="Lato"/>
            </a:endParaRPr>
          </a:p>
        </p:txBody>
      </p:sp>
      <p:pic>
        <p:nvPicPr>
          <p:cNvPr id="372" name="Google Shape;372;p20"/>
          <p:cNvPicPr preferRelativeResize="0"/>
          <p:nvPr/>
        </p:nvPicPr>
        <p:blipFill rotWithShape="1">
          <a:blip r:embed="rId4">
            <a:alphaModFix/>
          </a:blip>
          <a:srcRect b="0" l="0" r="0" t="0"/>
          <a:stretch/>
        </p:blipFill>
        <p:spPr>
          <a:xfrm>
            <a:off x="6432100" y="1002258"/>
            <a:ext cx="664800" cy="687642"/>
          </a:xfrm>
          <a:prstGeom prst="rect">
            <a:avLst/>
          </a:prstGeom>
          <a:noFill/>
          <a:ln>
            <a:noFill/>
          </a:ln>
        </p:spPr>
      </p:pic>
      <p:sp>
        <p:nvSpPr>
          <p:cNvPr id="373" name="Google Shape;373;p20"/>
          <p:cNvSpPr txBox="1"/>
          <p:nvPr/>
        </p:nvSpPr>
        <p:spPr>
          <a:xfrm>
            <a:off x="6310670" y="1549450"/>
            <a:ext cx="861300" cy="4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accent1"/>
                </a:solidFill>
                <a:latin typeface="Lato"/>
                <a:ea typeface="Lato"/>
                <a:cs typeface="Lato"/>
                <a:sym typeface="Lato"/>
              </a:rPr>
              <a:t>MSVC</a:t>
            </a:r>
            <a:endParaRPr b="1" i="0" sz="1300" u="none" cap="none" strike="noStrike">
              <a:solidFill>
                <a:schemeClr val="accent1"/>
              </a:solidFill>
              <a:latin typeface="Lato"/>
              <a:ea typeface="Lato"/>
              <a:cs typeface="Lato"/>
              <a:sym typeface="Lato"/>
            </a:endParaRPr>
          </a:p>
        </p:txBody>
      </p:sp>
      <p:pic>
        <p:nvPicPr>
          <p:cNvPr id="374" name="Google Shape;374;p20"/>
          <p:cNvPicPr preferRelativeResize="0"/>
          <p:nvPr/>
        </p:nvPicPr>
        <p:blipFill rotWithShape="1">
          <a:blip r:embed="rId5">
            <a:alphaModFix/>
          </a:blip>
          <a:srcRect b="0" l="0" r="0" t="0"/>
          <a:stretch/>
        </p:blipFill>
        <p:spPr>
          <a:xfrm>
            <a:off x="6408916" y="3427347"/>
            <a:ext cx="664800" cy="664800"/>
          </a:xfrm>
          <a:prstGeom prst="rect">
            <a:avLst/>
          </a:prstGeom>
          <a:noFill/>
          <a:ln>
            <a:noFill/>
          </a:ln>
        </p:spPr>
      </p:pic>
      <p:sp>
        <p:nvSpPr>
          <p:cNvPr id="375" name="Google Shape;375;p20"/>
          <p:cNvSpPr txBox="1"/>
          <p:nvPr/>
        </p:nvSpPr>
        <p:spPr>
          <a:xfrm>
            <a:off x="6310658" y="3940950"/>
            <a:ext cx="861300" cy="4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accent1"/>
                </a:solidFill>
                <a:latin typeface="Lato"/>
                <a:ea typeface="Lato"/>
                <a:cs typeface="Lato"/>
                <a:sym typeface="Lato"/>
              </a:rPr>
              <a:t>Clang</a:t>
            </a:r>
            <a:endParaRPr b="1" i="0" sz="1300" u="none" cap="none" strike="noStrike">
              <a:solidFill>
                <a:schemeClr val="accent1"/>
              </a:solidFill>
              <a:latin typeface="Lato"/>
              <a:ea typeface="Lato"/>
              <a:cs typeface="Lato"/>
              <a:sym typeface="Lato"/>
            </a:endParaRPr>
          </a:p>
        </p:txBody>
      </p:sp>
      <p:pic>
        <p:nvPicPr>
          <p:cNvPr id="376" name="Google Shape;376;p20"/>
          <p:cNvPicPr preferRelativeResize="0"/>
          <p:nvPr/>
        </p:nvPicPr>
        <p:blipFill rotWithShape="1">
          <a:blip r:embed="rId6">
            <a:alphaModFix/>
          </a:blip>
          <a:srcRect b="0" l="0" r="0" t="0"/>
          <a:stretch/>
        </p:blipFill>
        <p:spPr>
          <a:xfrm>
            <a:off x="8290774" y="2255463"/>
            <a:ext cx="608699" cy="606333"/>
          </a:xfrm>
          <a:prstGeom prst="rect">
            <a:avLst/>
          </a:prstGeom>
          <a:noFill/>
          <a:ln>
            <a:noFill/>
          </a:ln>
        </p:spPr>
      </p:pic>
      <p:sp>
        <p:nvSpPr>
          <p:cNvPr id="377" name="Google Shape;377;p20"/>
          <p:cNvSpPr txBox="1"/>
          <p:nvPr/>
        </p:nvSpPr>
        <p:spPr>
          <a:xfrm>
            <a:off x="8090376" y="2772800"/>
            <a:ext cx="1009500" cy="4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accent1"/>
                </a:solidFill>
                <a:latin typeface="Lato"/>
                <a:ea typeface="Lato"/>
                <a:cs typeface="Lato"/>
                <a:sym typeface="Lato"/>
              </a:rPr>
              <a:t>Executable</a:t>
            </a:r>
            <a:endParaRPr b="1" i="0" sz="1300" u="none" cap="none" strike="noStrike">
              <a:solidFill>
                <a:schemeClr val="accent1"/>
              </a:solidFill>
              <a:latin typeface="Lato"/>
              <a:ea typeface="Lato"/>
              <a:cs typeface="Lato"/>
              <a:sym typeface="Lato"/>
            </a:endParaRPr>
          </a:p>
        </p:txBody>
      </p:sp>
      <p:sp>
        <p:nvSpPr>
          <p:cNvPr id="378" name="Google Shape;378;p20"/>
          <p:cNvSpPr/>
          <p:nvPr/>
        </p:nvSpPr>
        <p:spPr>
          <a:xfrm>
            <a:off x="725988" y="2298975"/>
            <a:ext cx="519300" cy="519300"/>
          </a:xfrm>
          <a:prstGeom prst="mathPlus">
            <a:avLst>
              <a:gd fmla="val 23520" name="adj1"/>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0"/>
          <p:cNvSpPr/>
          <p:nvPr/>
        </p:nvSpPr>
        <p:spPr>
          <a:xfrm>
            <a:off x="3191975" y="2337825"/>
            <a:ext cx="388500" cy="4416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20"/>
          <p:cNvSpPr/>
          <p:nvPr/>
        </p:nvSpPr>
        <p:spPr>
          <a:xfrm>
            <a:off x="1553550" y="2350950"/>
            <a:ext cx="388500" cy="4416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20"/>
          <p:cNvSpPr/>
          <p:nvPr/>
        </p:nvSpPr>
        <p:spPr>
          <a:xfrm>
            <a:off x="5453938" y="2350950"/>
            <a:ext cx="388500" cy="4416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2" name="Google Shape;382;p20"/>
          <p:cNvPicPr preferRelativeResize="0"/>
          <p:nvPr/>
        </p:nvPicPr>
        <p:blipFill rotWithShape="1">
          <a:blip r:embed="rId7">
            <a:alphaModFix/>
          </a:blip>
          <a:srcRect b="0" l="0" r="0" t="0"/>
          <a:stretch/>
        </p:blipFill>
        <p:spPr>
          <a:xfrm>
            <a:off x="6432102" y="2161636"/>
            <a:ext cx="664799" cy="793989"/>
          </a:xfrm>
          <a:prstGeom prst="rect">
            <a:avLst/>
          </a:prstGeom>
          <a:noFill/>
          <a:ln>
            <a:noFill/>
          </a:ln>
        </p:spPr>
      </p:pic>
      <p:sp>
        <p:nvSpPr>
          <p:cNvPr id="383" name="Google Shape;383;p20"/>
          <p:cNvSpPr/>
          <p:nvPr/>
        </p:nvSpPr>
        <p:spPr>
          <a:xfrm>
            <a:off x="7701250" y="2337825"/>
            <a:ext cx="388500" cy="4416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21"/>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solidFill>
                  <a:schemeClr val="dk1"/>
                </a:solidFill>
              </a:rPr>
              <a:t>Using CMake:</a:t>
            </a:r>
            <a:r>
              <a:rPr lang="en"/>
              <a:t> Method 1 - Directly </a:t>
            </a:r>
            <a:r>
              <a:rPr lang="en">
                <a:solidFill>
                  <a:schemeClr val="accent3"/>
                </a:solidFill>
              </a:rPr>
              <a:t>(Unpreferred)</a:t>
            </a:r>
            <a:endParaRPr>
              <a:solidFill>
                <a:schemeClr val="accent3"/>
              </a:solidFill>
            </a:endParaRPr>
          </a:p>
        </p:txBody>
      </p:sp>
      <p:pic>
        <p:nvPicPr>
          <p:cNvPr id="389" name="Google Shape;389;p21"/>
          <p:cNvPicPr preferRelativeResize="0"/>
          <p:nvPr/>
        </p:nvPicPr>
        <p:blipFill rotWithShape="1">
          <a:blip r:embed="rId3">
            <a:alphaModFix/>
          </a:blip>
          <a:srcRect b="0" l="0" r="0" t="0"/>
          <a:stretch/>
        </p:blipFill>
        <p:spPr>
          <a:xfrm>
            <a:off x="690025" y="2358475"/>
            <a:ext cx="3423774" cy="1904149"/>
          </a:xfrm>
          <a:prstGeom prst="rect">
            <a:avLst/>
          </a:prstGeom>
          <a:noFill/>
          <a:ln>
            <a:noFill/>
          </a:ln>
        </p:spPr>
      </p:pic>
      <p:pic>
        <p:nvPicPr>
          <p:cNvPr id="390" name="Google Shape;390;p21"/>
          <p:cNvPicPr preferRelativeResize="0"/>
          <p:nvPr/>
        </p:nvPicPr>
        <p:blipFill rotWithShape="1">
          <a:blip r:embed="rId4">
            <a:alphaModFix/>
          </a:blip>
          <a:srcRect b="0" l="0" r="0" t="0"/>
          <a:stretch/>
        </p:blipFill>
        <p:spPr>
          <a:xfrm>
            <a:off x="5932874" y="2017300"/>
            <a:ext cx="2406352" cy="2984849"/>
          </a:xfrm>
          <a:prstGeom prst="rect">
            <a:avLst/>
          </a:prstGeom>
          <a:noFill/>
          <a:ln>
            <a:noFill/>
          </a:ln>
        </p:spPr>
      </p:pic>
      <p:sp>
        <p:nvSpPr>
          <p:cNvPr id="391" name="Google Shape;391;p21"/>
          <p:cNvSpPr txBox="1"/>
          <p:nvPr/>
        </p:nvSpPr>
        <p:spPr>
          <a:xfrm>
            <a:off x="4582338" y="3046350"/>
            <a:ext cx="882000" cy="74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200"/>
              <a:buFont typeface="Arial"/>
              <a:buNone/>
            </a:pPr>
            <a:r>
              <a:rPr b="1" i="0" lang="en" sz="3200" u="none" cap="none" strike="noStrike">
                <a:solidFill>
                  <a:schemeClr val="dk1"/>
                </a:solidFill>
                <a:latin typeface="Lato"/>
                <a:ea typeface="Lato"/>
                <a:cs typeface="Lato"/>
                <a:sym typeface="Lato"/>
              </a:rPr>
              <a:t>OR</a:t>
            </a:r>
            <a:endParaRPr b="1" i="0" sz="3200" u="none" cap="none" strike="noStrike">
              <a:solidFill>
                <a:schemeClr val="dk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2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solidFill>
                  <a:schemeClr val="dk1"/>
                </a:solidFill>
              </a:rPr>
              <a:t>Using CMake:</a:t>
            </a:r>
            <a:r>
              <a:rPr lang="en"/>
              <a:t> Method 2 - Via an IDE</a:t>
            </a:r>
            <a:endParaRPr/>
          </a:p>
        </p:txBody>
      </p:sp>
      <p:sp>
        <p:nvSpPr>
          <p:cNvPr id="397" name="Google Shape;397;p22"/>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AutoNum type="arabicPeriod"/>
            </a:pPr>
            <a:r>
              <a:rPr lang="en"/>
              <a:t>CLion (Student/Teacher edition is free).</a:t>
            </a:r>
            <a:endParaRPr/>
          </a:p>
          <a:p>
            <a:pPr indent="-311150" lvl="0" marL="457200" rtl="0" algn="l">
              <a:lnSpc>
                <a:spcPct val="115000"/>
              </a:lnSpc>
              <a:spcBef>
                <a:spcPts val="0"/>
              </a:spcBef>
              <a:spcAft>
                <a:spcPts val="0"/>
              </a:spcAft>
              <a:buSzPts val="1300"/>
              <a:buAutoNum type="arabicPeriod"/>
            </a:pPr>
            <a:r>
              <a:rPr lang="en"/>
              <a:t>Visual Studio 2017+ (2019 preferred) </a:t>
            </a:r>
            <a:r>
              <a:rPr b="1" lang="en">
                <a:solidFill>
                  <a:schemeClr val="dk1"/>
                </a:solidFill>
              </a:rPr>
              <a:t>[windows only]</a:t>
            </a:r>
            <a:r>
              <a:rPr lang="en"/>
              <a:t> with CMake support installed.</a:t>
            </a:r>
            <a:endParaRPr/>
          </a:p>
          <a:p>
            <a:pPr indent="-311150" lvl="0" marL="457200" rtl="0" algn="l">
              <a:lnSpc>
                <a:spcPct val="115000"/>
              </a:lnSpc>
              <a:spcBef>
                <a:spcPts val="0"/>
              </a:spcBef>
              <a:spcAft>
                <a:spcPts val="0"/>
              </a:spcAft>
              <a:buSzPts val="1300"/>
              <a:buAutoNum type="arabicPeriod"/>
            </a:pPr>
            <a:r>
              <a:rPr lang="en"/>
              <a:t>Visual Studio Code with the following extensions:</a:t>
            </a:r>
            <a:endParaRPr/>
          </a:p>
          <a:p>
            <a:pPr indent="-298450" lvl="1" marL="914400" rtl="0" algn="l">
              <a:lnSpc>
                <a:spcPct val="115000"/>
              </a:lnSpc>
              <a:spcBef>
                <a:spcPts val="0"/>
              </a:spcBef>
              <a:spcAft>
                <a:spcPts val="0"/>
              </a:spcAft>
              <a:buSzPts val="1100"/>
              <a:buAutoNum type="alphaLcPeriod"/>
            </a:pPr>
            <a:r>
              <a:rPr lang="en"/>
              <a:t>C/C++ by Microsoft</a:t>
            </a:r>
            <a:endParaRPr/>
          </a:p>
          <a:p>
            <a:pPr indent="-298450" lvl="1" marL="914400" rtl="0" algn="l">
              <a:lnSpc>
                <a:spcPct val="115000"/>
              </a:lnSpc>
              <a:spcBef>
                <a:spcPts val="0"/>
              </a:spcBef>
              <a:spcAft>
                <a:spcPts val="0"/>
              </a:spcAft>
              <a:buSzPts val="1100"/>
              <a:buAutoNum type="alphaLcPeriod"/>
            </a:pPr>
            <a:r>
              <a:rPr lang="en"/>
              <a:t>CMake by twxs</a:t>
            </a:r>
            <a:endParaRPr/>
          </a:p>
          <a:p>
            <a:pPr indent="-298450" lvl="1" marL="914400" rtl="0" algn="l">
              <a:lnSpc>
                <a:spcPct val="115000"/>
              </a:lnSpc>
              <a:spcBef>
                <a:spcPts val="0"/>
              </a:spcBef>
              <a:spcAft>
                <a:spcPts val="0"/>
              </a:spcAft>
              <a:buSzPts val="1100"/>
              <a:buAutoNum type="alphaLcPeriod"/>
            </a:pPr>
            <a:r>
              <a:rPr lang="en"/>
              <a:t>CMake Tools by Microsoft</a:t>
            </a:r>
            <a:endParaRPr/>
          </a:p>
          <a:p>
            <a:pPr indent="-311150" lvl="0" marL="457200" rtl="0" algn="l">
              <a:lnSpc>
                <a:spcPct val="115000"/>
              </a:lnSpc>
              <a:spcBef>
                <a:spcPts val="0"/>
              </a:spcBef>
              <a:spcAft>
                <a:spcPts val="0"/>
              </a:spcAft>
              <a:buSzPts val="1300"/>
              <a:buAutoNum type="arabicPeriod"/>
            </a:pPr>
            <a:r>
              <a:rPr lang="en" sz="1300"/>
              <a:t>QtCreator.</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2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Which Compilers can we use?</a:t>
            </a:r>
            <a:endParaRPr/>
          </a:p>
        </p:txBody>
      </p:sp>
      <p:sp>
        <p:nvSpPr>
          <p:cNvPr id="403" name="Google Shape;403;p23"/>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t>Basically any compiler with C++17 support. This includes:</a:t>
            </a:r>
            <a:endParaRPr/>
          </a:p>
          <a:p>
            <a:pPr indent="-311150" lvl="0" marL="457200" rtl="0" algn="l">
              <a:lnSpc>
                <a:spcPct val="115000"/>
              </a:lnSpc>
              <a:spcBef>
                <a:spcPts val="1600"/>
              </a:spcBef>
              <a:spcAft>
                <a:spcPts val="0"/>
              </a:spcAft>
              <a:buSzPts val="1300"/>
              <a:buChar char="●"/>
            </a:pPr>
            <a:r>
              <a:rPr lang="en"/>
              <a:t>MSVC 19.15 (Comes with Visual Studio 2017 15.8). Newer versions are preferred.</a:t>
            </a:r>
            <a:endParaRPr/>
          </a:p>
          <a:p>
            <a:pPr indent="-298450" lvl="1" marL="914400" rtl="0" algn="l">
              <a:lnSpc>
                <a:spcPct val="115000"/>
              </a:lnSpc>
              <a:spcBef>
                <a:spcPts val="0"/>
              </a:spcBef>
              <a:spcAft>
                <a:spcPts val="0"/>
              </a:spcAft>
              <a:buSzPts val="1100"/>
              <a:buChar char="○"/>
            </a:pPr>
            <a:r>
              <a:rPr lang="en"/>
              <a:t>Note: For Windows only. Can be found on </a:t>
            </a:r>
            <a:r>
              <a:rPr lang="en" u="sng">
                <a:solidFill>
                  <a:schemeClr val="hlink"/>
                </a:solidFill>
                <a:hlinkClick r:id="rId3"/>
              </a:rPr>
              <a:t>https://visualstudio.microsoft.com/</a:t>
            </a:r>
            <a:endParaRPr/>
          </a:p>
          <a:p>
            <a:pPr indent="-311150" lvl="0" marL="457200" rtl="0" algn="l">
              <a:lnSpc>
                <a:spcPct val="115000"/>
              </a:lnSpc>
              <a:spcBef>
                <a:spcPts val="0"/>
              </a:spcBef>
              <a:spcAft>
                <a:spcPts val="0"/>
              </a:spcAft>
              <a:buSzPts val="1300"/>
              <a:buChar char="●"/>
            </a:pPr>
            <a:r>
              <a:rPr lang="en"/>
              <a:t>GCC 10+</a:t>
            </a:r>
            <a:endParaRPr/>
          </a:p>
          <a:p>
            <a:pPr indent="-298450" lvl="1" marL="914400" rtl="0" algn="l">
              <a:lnSpc>
                <a:spcPct val="115000"/>
              </a:lnSpc>
              <a:spcBef>
                <a:spcPts val="0"/>
              </a:spcBef>
              <a:spcAft>
                <a:spcPts val="0"/>
              </a:spcAft>
              <a:buSzPts val="1100"/>
              <a:buChar char="○"/>
            </a:pPr>
            <a:r>
              <a:rPr lang="en"/>
              <a:t>For windows, you can find it on </a:t>
            </a:r>
            <a:r>
              <a:rPr lang="en" u="sng">
                <a:solidFill>
                  <a:schemeClr val="hlink"/>
                </a:solidFill>
                <a:hlinkClick r:id="rId4"/>
              </a:rPr>
              <a:t>WinLibs.com</a:t>
            </a:r>
            <a:endParaRPr/>
          </a:p>
          <a:p>
            <a:pPr indent="-298450" lvl="1" marL="914400" rtl="0" algn="l">
              <a:lnSpc>
                <a:spcPct val="115000"/>
              </a:lnSpc>
              <a:spcBef>
                <a:spcPts val="0"/>
              </a:spcBef>
              <a:spcAft>
                <a:spcPts val="0"/>
              </a:spcAft>
              <a:buSzPts val="1100"/>
              <a:buChar char="○"/>
            </a:pPr>
            <a:r>
              <a:rPr lang="en"/>
              <a:t>For linux, it can be installed using the </a:t>
            </a:r>
            <a:r>
              <a:rPr b="1" lang="en"/>
              <a:t>apt-get</a:t>
            </a:r>
            <a:r>
              <a:rPr lang="en"/>
              <a:t> command.</a:t>
            </a:r>
            <a:endParaRPr/>
          </a:p>
          <a:p>
            <a:pPr indent="-311150" lvl="0" marL="457200" rtl="0" algn="l">
              <a:lnSpc>
                <a:spcPct val="115000"/>
              </a:lnSpc>
              <a:spcBef>
                <a:spcPts val="0"/>
              </a:spcBef>
              <a:spcAft>
                <a:spcPts val="0"/>
              </a:spcAft>
              <a:buSzPts val="1300"/>
              <a:buChar char="●"/>
            </a:pPr>
            <a:r>
              <a:rPr lang="en"/>
              <a:t>Clang 5+</a:t>
            </a:r>
            <a:endParaRPr/>
          </a:p>
          <a:p>
            <a:pPr indent="-298450" lvl="1" marL="914400" rtl="0" algn="l">
              <a:lnSpc>
                <a:spcPct val="115000"/>
              </a:lnSpc>
              <a:spcBef>
                <a:spcPts val="0"/>
              </a:spcBef>
              <a:spcAft>
                <a:spcPts val="0"/>
              </a:spcAft>
              <a:buSzPts val="1100"/>
              <a:buChar char="○"/>
            </a:pPr>
            <a:r>
              <a:rPr lang="en"/>
              <a:t>Can be installed as part of </a:t>
            </a:r>
            <a:r>
              <a:rPr lang="en" u="sng">
                <a:solidFill>
                  <a:schemeClr val="hlink"/>
                </a:solidFill>
                <a:hlinkClick r:id="rId5"/>
              </a:rPr>
              <a:t>LLVM</a:t>
            </a:r>
            <a:r>
              <a:rPr lang="en"/>
              <a:t> or alongside GCC from </a:t>
            </a:r>
            <a:r>
              <a:rPr lang="en" u="sng">
                <a:solidFill>
                  <a:schemeClr val="accent5"/>
                </a:solidFill>
                <a:hlinkClick r:id="rId6">
                  <a:extLst>
                    <a:ext uri="{A12FA001-AC4F-418D-AE19-62706E023703}">
                      <ahyp:hlinkClr val="tx"/>
                    </a:ext>
                  </a:extLst>
                </a:hlinkClick>
              </a:rPr>
              <a:t>WinLibs.com</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2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What else do we need?</a:t>
            </a:r>
            <a:endParaRPr/>
          </a:p>
        </p:txBody>
      </p:sp>
      <p:sp>
        <p:nvSpPr>
          <p:cNvPr id="409" name="Google Shape;409;p24"/>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All the needed libraries will be supplied with lab examples.</a:t>
            </a:r>
            <a:endParaRPr/>
          </a:p>
          <a:p>
            <a:pPr indent="-311150" lvl="0" marL="457200" rtl="0" algn="l">
              <a:lnSpc>
                <a:spcPct val="115000"/>
              </a:lnSpc>
              <a:spcBef>
                <a:spcPts val="0"/>
              </a:spcBef>
              <a:spcAft>
                <a:spcPts val="0"/>
              </a:spcAft>
              <a:buSzPts val="1300"/>
              <a:buChar char="●"/>
            </a:pPr>
            <a:r>
              <a:rPr lang="en"/>
              <a:t>Make sure that your gpu driver is up to date.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2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Optional (Recommended) Tools</a:t>
            </a:r>
            <a:endParaRPr/>
          </a:p>
        </p:txBody>
      </p:sp>
      <p:sp>
        <p:nvSpPr>
          <p:cNvPr id="415" name="Google Shape;415;p2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An extension for the </a:t>
            </a:r>
            <a:r>
              <a:rPr b="1" lang="en"/>
              <a:t>GLSL </a:t>
            </a:r>
            <a:r>
              <a:rPr lang="en"/>
              <a:t>language:</a:t>
            </a:r>
            <a:endParaRPr/>
          </a:p>
          <a:p>
            <a:pPr indent="-298450" lvl="1" marL="914400" rtl="0" algn="l">
              <a:lnSpc>
                <a:spcPct val="115000"/>
              </a:lnSpc>
              <a:spcBef>
                <a:spcPts val="0"/>
              </a:spcBef>
              <a:spcAft>
                <a:spcPts val="0"/>
              </a:spcAft>
              <a:buSzPts val="1100"/>
              <a:buChar char="○"/>
            </a:pPr>
            <a:r>
              <a:rPr lang="en"/>
              <a:t>Visual Studio: </a:t>
            </a:r>
            <a:r>
              <a:rPr b="1" lang="en"/>
              <a:t>GLSL language integration</a:t>
            </a:r>
            <a:r>
              <a:rPr lang="en"/>
              <a:t> by </a:t>
            </a:r>
            <a:r>
              <a:rPr b="1" lang="en"/>
              <a:t>Daniel Scherzer.</a:t>
            </a:r>
            <a:endParaRPr b="1"/>
          </a:p>
          <a:p>
            <a:pPr indent="-298450" lvl="1" marL="914400" rtl="0" algn="l">
              <a:lnSpc>
                <a:spcPct val="115000"/>
              </a:lnSpc>
              <a:spcBef>
                <a:spcPts val="0"/>
              </a:spcBef>
              <a:spcAft>
                <a:spcPts val="0"/>
              </a:spcAft>
              <a:buSzPts val="1100"/>
              <a:buChar char="○"/>
            </a:pPr>
            <a:r>
              <a:rPr lang="en"/>
              <a:t>Visual Studio Code: </a:t>
            </a:r>
            <a:r>
              <a:rPr b="1" lang="en"/>
              <a:t>Shader languages support for VS Code</a:t>
            </a:r>
            <a:r>
              <a:rPr lang="en"/>
              <a:t> by </a:t>
            </a:r>
            <a:r>
              <a:rPr b="1" lang="en"/>
              <a:t>slevesque.</a:t>
            </a:r>
            <a:endParaRPr b="1"/>
          </a:p>
          <a:p>
            <a:pPr indent="-298450" lvl="1" marL="914400" rtl="0" algn="l">
              <a:lnSpc>
                <a:spcPct val="115000"/>
              </a:lnSpc>
              <a:spcBef>
                <a:spcPts val="0"/>
              </a:spcBef>
              <a:spcAft>
                <a:spcPts val="0"/>
              </a:spcAft>
              <a:buSzPts val="1100"/>
              <a:buChar char="○"/>
            </a:pPr>
            <a:r>
              <a:rPr lang="en"/>
              <a:t> CLion: </a:t>
            </a:r>
            <a:r>
              <a:rPr b="1" lang="en"/>
              <a:t>GLSL Support</a:t>
            </a:r>
            <a:r>
              <a:rPr lang="en"/>
              <a:t> plugin.</a:t>
            </a:r>
            <a:endParaRPr/>
          </a:p>
          <a:p>
            <a:pPr indent="-311150" lvl="0" marL="457200" rtl="0" algn="l">
              <a:lnSpc>
                <a:spcPct val="115000"/>
              </a:lnSpc>
              <a:spcBef>
                <a:spcPts val="0"/>
              </a:spcBef>
              <a:spcAft>
                <a:spcPts val="0"/>
              </a:spcAft>
              <a:buSzPts val="1300"/>
              <a:buChar char="●"/>
            </a:pPr>
            <a:r>
              <a:rPr lang="en" u="sng">
                <a:solidFill>
                  <a:schemeClr val="hlink"/>
                </a:solidFill>
                <a:hlinkClick r:id="rId3"/>
              </a:rPr>
              <a:t>RenderDoc</a:t>
            </a:r>
            <a:r>
              <a:rPr lang="en"/>
              <a:t> for debugging OpenGL state and api calls.</a:t>
            </a:r>
            <a:endParaRPr/>
          </a:p>
          <a:p>
            <a:pPr indent="-311150" lvl="0" marL="457200" rtl="0" algn="l">
              <a:lnSpc>
                <a:spcPct val="115000"/>
              </a:lnSpc>
              <a:spcBef>
                <a:spcPts val="0"/>
              </a:spcBef>
              <a:spcAft>
                <a:spcPts val="0"/>
              </a:spcAft>
              <a:buSzPts val="1300"/>
              <a:buChar char="●"/>
            </a:pPr>
            <a:r>
              <a:rPr lang="en"/>
              <a:t>You can find other debugging tools on: </a:t>
            </a:r>
            <a:r>
              <a:rPr lang="en" u="sng">
                <a:solidFill>
                  <a:schemeClr val="hlink"/>
                </a:solidFill>
                <a:hlinkClick r:id="rId4"/>
              </a:rPr>
              <a:t>https://www.khronos.org/opengl/wiki/Debugging_Tools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2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CMake Helping Material</a:t>
            </a:r>
            <a:endParaRPr/>
          </a:p>
        </p:txBody>
      </p:sp>
      <p:sp>
        <p:nvSpPr>
          <p:cNvPr id="421" name="Google Shape;421;p26"/>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u="sng">
                <a:solidFill>
                  <a:schemeClr val="hlink"/>
                </a:solidFill>
                <a:hlinkClick r:id="rId3"/>
              </a:rPr>
              <a:t>CMake Projects in Visual Studio</a:t>
            </a:r>
            <a:endParaRPr/>
          </a:p>
          <a:p>
            <a:pPr indent="-311150" lvl="0" marL="457200" rtl="0" algn="l">
              <a:lnSpc>
                <a:spcPct val="115000"/>
              </a:lnSpc>
              <a:spcBef>
                <a:spcPts val="0"/>
              </a:spcBef>
              <a:spcAft>
                <a:spcPts val="0"/>
              </a:spcAft>
              <a:buSzPts val="1300"/>
              <a:buChar char="●"/>
            </a:pPr>
            <a:r>
              <a:rPr lang="en" u="sng">
                <a:solidFill>
                  <a:schemeClr val="hlink"/>
                </a:solidFill>
                <a:hlinkClick r:id="rId4"/>
              </a:rPr>
              <a:t>CMake Tools for Visual Studio Code</a:t>
            </a:r>
            <a:endParaRPr/>
          </a:p>
          <a:p>
            <a:pPr indent="-311150" lvl="0" marL="457200" rtl="0" algn="l">
              <a:lnSpc>
                <a:spcPct val="115000"/>
              </a:lnSpc>
              <a:spcBef>
                <a:spcPts val="0"/>
              </a:spcBef>
              <a:spcAft>
                <a:spcPts val="0"/>
              </a:spcAft>
              <a:buSzPts val="1300"/>
              <a:buChar char="●"/>
            </a:pPr>
            <a:r>
              <a:rPr lang="en" u="sng">
                <a:solidFill>
                  <a:schemeClr val="hlink"/>
                </a:solidFill>
                <a:hlinkClick r:id="rId5"/>
              </a:rPr>
              <a:t>CMake Projects in CLion</a:t>
            </a:r>
            <a:endParaRPr/>
          </a:p>
          <a:p>
            <a:pPr indent="-311150" lvl="0" marL="457200" rtl="0" algn="l">
              <a:lnSpc>
                <a:spcPct val="115000"/>
              </a:lnSpc>
              <a:spcBef>
                <a:spcPts val="0"/>
              </a:spcBef>
              <a:spcAft>
                <a:spcPts val="0"/>
              </a:spcAft>
              <a:buSzPts val="1300"/>
              <a:buChar char="●"/>
            </a:pPr>
            <a:r>
              <a:rPr lang="en" u="sng">
                <a:solidFill>
                  <a:schemeClr val="hlink"/>
                </a:solidFill>
                <a:hlinkClick r:id="rId6"/>
              </a:rPr>
              <a:t>CMake Projects in QtCreator</a:t>
            </a:r>
            <a:endParaRPr/>
          </a:p>
          <a:p>
            <a:pPr indent="-311150" lvl="0" marL="457200" rtl="0" algn="l">
              <a:lnSpc>
                <a:spcPct val="115000"/>
              </a:lnSpc>
              <a:spcBef>
                <a:spcPts val="0"/>
              </a:spcBef>
              <a:spcAft>
                <a:spcPts val="0"/>
              </a:spcAft>
              <a:buSzPts val="1300"/>
              <a:buChar char="●"/>
            </a:pPr>
            <a:r>
              <a:rPr lang="en" u="sng">
                <a:solidFill>
                  <a:schemeClr val="hlink"/>
                </a:solidFill>
                <a:hlinkClick r:id="rId7"/>
              </a:rPr>
              <a:t>CMake Tutorial</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2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Game engine</a:t>
            </a:r>
            <a:endParaRPr/>
          </a:p>
        </p:txBody>
      </p:sp>
      <p:sp>
        <p:nvSpPr>
          <p:cNvPr id="427" name="Google Shape;427;p27"/>
          <p:cNvSpPr txBox="1"/>
          <p:nvPr>
            <p:ph idx="1" type="body"/>
          </p:nvPr>
        </p:nvSpPr>
        <p:spPr>
          <a:xfrm>
            <a:off x="729450" y="2078875"/>
            <a:ext cx="38763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
              <a:t>Then we will implement what we learned in a simple game-engine and create a game with it.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2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GPUs and drawing</a:t>
            </a:r>
            <a:endParaRPr/>
          </a:p>
        </p:txBody>
      </p:sp>
      <p:sp>
        <p:nvSpPr>
          <p:cNvPr id="433" name="Google Shape;433;p28"/>
          <p:cNvSpPr txBox="1"/>
          <p:nvPr>
            <p:ph idx="1" type="body"/>
          </p:nvPr>
        </p:nvSpPr>
        <p:spPr>
          <a:xfrm>
            <a:off x="729450" y="2078875"/>
            <a:ext cx="28716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a:t>Shaders </a:t>
            </a:r>
            <a:r>
              <a:rPr lang="en"/>
              <a:t>are simple programs that describe the traits of either a vertex or a pixel.</a:t>
            </a:r>
            <a:endParaRPr/>
          </a:p>
          <a:p>
            <a:pPr indent="0" lvl="0" marL="0" rtl="0" algn="l">
              <a:lnSpc>
                <a:spcPct val="115000"/>
              </a:lnSpc>
              <a:spcBef>
                <a:spcPts val="1600"/>
              </a:spcBef>
              <a:spcAft>
                <a:spcPts val="1600"/>
              </a:spcAft>
              <a:buSzPts val="1300"/>
              <a:buNone/>
            </a:pPr>
            <a:r>
              <a:rPr b="1" lang="en"/>
              <a:t>Vertex shaders</a:t>
            </a:r>
            <a:r>
              <a:rPr lang="en"/>
              <a:t> describe the attributes (position, texture coordinates, colors, etc.) of a vertex, while </a:t>
            </a:r>
            <a:r>
              <a:rPr b="1" lang="en"/>
              <a:t>fragment shaders</a:t>
            </a:r>
            <a:r>
              <a:rPr lang="en"/>
              <a:t> describe the traits (color, z-depth and alpha value) of a pixel (or a pixel fragment to be more precise).</a:t>
            </a:r>
            <a:endParaRPr/>
          </a:p>
        </p:txBody>
      </p:sp>
      <p:pic>
        <p:nvPicPr>
          <p:cNvPr id="434" name="Google Shape;434;p28"/>
          <p:cNvPicPr preferRelativeResize="0"/>
          <p:nvPr/>
        </p:nvPicPr>
        <p:blipFill rotWithShape="1">
          <a:blip r:embed="rId3">
            <a:alphaModFix/>
          </a:blip>
          <a:srcRect b="0" l="0" r="0" t="0"/>
          <a:stretch/>
        </p:blipFill>
        <p:spPr>
          <a:xfrm>
            <a:off x="3656901" y="1889030"/>
            <a:ext cx="5395124" cy="2202600"/>
          </a:xfrm>
          <a:prstGeom prst="rect">
            <a:avLst/>
          </a:prstGeom>
          <a:noFill/>
          <a:ln>
            <a:noFill/>
          </a:ln>
        </p:spPr>
      </p:pic>
      <p:sp>
        <p:nvSpPr>
          <p:cNvPr id="435" name="Google Shape;435;p28"/>
          <p:cNvSpPr txBox="1"/>
          <p:nvPr/>
        </p:nvSpPr>
        <p:spPr>
          <a:xfrm>
            <a:off x="3874663" y="4280350"/>
            <a:ext cx="4959600" cy="304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Using fragment shader to color the screen.</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29"/>
          <p:cNvSpPr txBox="1"/>
          <p:nvPr>
            <p:ph type="title"/>
          </p:nvPr>
        </p:nvSpPr>
        <p:spPr>
          <a:xfrm>
            <a:off x="727800" y="2304150"/>
            <a:ext cx="7688400"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
              <a:t>Shadertoy example...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Computer Graphics</a:t>
            </a:r>
            <a:endParaRPr/>
          </a:p>
        </p:txBody>
      </p:sp>
      <p:sp>
        <p:nvSpPr>
          <p:cNvPr id="99" name="Google Shape;99;p3"/>
          <p:cNvSpPr txBox="1"/>
          <p:nvPr>
            <p:ph idx="1" type="body"/>
          </p:nvPr>
        </p:nvSpPr>
        <p:spPr>
          <a:xfrm>
            <a:off x="729450" y="2078875"/>
            <a:ext cx="3112200" cy="2261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In Games.</a:t>
            </a:r>
            <a:endParaRPr/>
          </a:p>
          <a:p>
            <a:pPr indent="-311150" lvl="0" marL="457200" rtl="0" algn="l">
              <a:lnSpc>
                <a:spcPct val="115000"/>
              </a:lnSpc>
              <a:spcBef>
                <a:spcPts val="0"/>
              </a:spcBef>
              <a:spcAft>
                <a:spcPts val="0"/>
              </a:spcAft>
              <a:buSzPts val="1300"/>
              <a:buChar char="●"/>
            </a:pPr>
            <a:r>
              <a:rPr lang="en"/>
              <a:t>In Movies.</a:t>
            </a:r>
            <a:endParaRPr/>
          </a:p>
          <a:p>
            <a:pPr indent="-311150" lvl="0" marL="457200" rtl="0" algn="l">
              <a:lnSpc>
                <a:spcPct val="115000"/>
              </a:lnSpc>
              <a:spcBef>
                <a:spcPts val="0"/>
              </a:spcBef>
              <a:spcAft>
                <a:spcPts val="0"/>
              </a:spcAft>
              <a:buSzPts val="1300"/>
              <a:buChar char="●"/>
            </a:pPr>
            <a:r>
              <a:rPr lang="en"/>
              <a:t>In CAD (Computer-aided design).</a:t>
            </a:r>
            <a:endParaRPr/>
          </a:p>
        </p:txBody>
      </p:sp>
      <p:pic>
        <p:nvPicPr>
          <p:cNvPr id="100" name="Google Shape;100;p3"/>
          <p:cNvPicPr preferRelativeResize="0"/>
          <p:nvPr/>
        </p:nvPicPr>
        <p:blipFill rotWithShape="1">
          <a:blip r:embed="rId3">
            <a:alphaModFix/>
          </a:blip>
          <a:srcRect b="0" l="0" r="0" t="0"/>
          <a:stretch/>
        </p:blipFill>
        <p:spPr>
          <a:xfrm>
            <a:off x="5624600" y="781826"/>
            <a:ext cx="2758176" cy="1550700"/>
          </a:xfrm>
          <a:prstGeom prst="rect">
            <a:avLst/>
          </a:prstGeom>
          <a:noFill/>
          <a:ln>
            <a:noFill/>
          </a:ln>
        </p:spPr>
      </p:pic>
      <p:pic>
        <p:nvPicPr>
          <p:cNvPr id="101" name="Google Shape;101;p3"/>
          <p:cNvPicPr preferRelativeResize="0"/>
          <p:nvPr/>
        </p:nvPicPr>
        <p:blipFill rotWithShape="1">
          <a:blip r:embed="rId4">
            <a:alphaModFix/>
          </a:blip>
          <a:srcRect b="0" l="0" r="0" t="0"/>
          <a:stretch/>
        </p:blipFill>
        <p:spPr>
          <a:xfrm>
            <a:off x="4572003" y="2078878"/>
            <a:ext cx="2991973" cy="1682149"/>
          </a:xfrm>
          <a:prstGeom prst="rect">
            <a:avLst/>
          </a:prstGeom>
          <a:noFill/>
          <a:ln>
            <a:noFill/>
          </a:ln>
        </p:spPr>
      </p:pic>
      <p:pic>
        <p:nvPicPr>
          <p:cNvPr id="102" name="Google Shape;102;p3"/>
          <p:cNvPicPr preferRelativeResize="0"/>
          <p:nvPr/>
        </p:nvPicPr>
        <p:blipFill rotWithShape="1">
          <a:blip r:embed="rId5">
            <a:alphaModFix/>
          </a:blip>
          <a:srcRect b="0" l="0" r="0" t="0"/>
          <a:stretch/>
        </p:blipFill>
        <p:spPr>
          <a:xfrm>
            <a:off x="6774800" y="3093450"/>
            <a:ext cx="1934475" cy="16821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30"/>
          <p:cNvSpPr txBox="1"/>
          <p:nvPr>
            <p:ph type="title"/>
          </p:nvPr>
        </p:nvSpPr>
        <p:spPr>
          <a:xfrm>
            <a:off x="727800" y="2304150"/>
            <a:ext cx="7688400"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4"/>
          <p:cNvPicPr preferRelativeResize="0"/>
          <p:nvPr/>
        </p:nvPicPr>
        <p:blipFill rotWithShape="1">
          <a:blip r:embed="rId3">
            <a:alphaModFix/>
          </a:blip>
          <a:srcRect b="0" l="0" r="0" t="0"/>
          <a:stretch/>
        </p:blipFill>
        <p:spPr>
          <a:xfrm>
            <a:off x="880496" y="736150"/>
            <a:ext cx="917800" cy="3671200"/>
          </a:xfrm>
          <a:prstGeom prst="rect">
            <a:avLst/>
          </a:prstGeom>
          <a:noFill/>
          <a:ln>
            <a:noFill/>
          </a:ln>
        </p:spPr>
      </p:pic>
      <p:pic>
        <p:nvPicPr>
          <p:cNvPr id="108" name="Google Shape;108;p4"/>
          <p:cNvPicPr preferRelativeResize="0"/>
          <p:nvPr/>
        </p:nvPicPr>
        <p:blipFill rotWithShape="1">
          <a:blip r:embed="rId4">
            <a:alphaModFix/>
          </a:blip>
          <a:srcRect b="22492" l="23283" r="23469" t="0"/>
          <a:stretch/>
        </p:blipFill>
        <p:spPr>
          <a:xfrm>
            <a:off x="4941450" y="483125"/>
            <a:ext cx="2848075" cy="2332049"/>
          </a:xfrm>
          <a:prstGeom prst="rect">
            <a:avLst/>
          </a:prstGeom>
          <a:noFill/>
          <a:ln>
            <a:noFill/>
          </a:ln>
        </p:spPr>
      </p:pic>
      <p:cxnSp>
        <p:nvCxnSpPr>
          <p:cNvPr id="109" name="Google Shape;109;p4"/>
          <p:cNvCxnSpPr/>
          <p:nvPr/>
        </p:nvCxnSpPr>
        <p:spPr>
          <a:xfrm>
            <a:off x="2278675" y="2476175"/>
            <a:ext cx="2361300" cy="0"/>
          </a:xfrm>
          <a:prstGeom prst="straightConnector1">
            <a:avLst/>
          </a:prstGeom>
          <a:noFill/>
          <a:ln cap="flat" cmpd="sng" w="76200">
            <a:solidFill>
              <a:schemeClr val="accent1"/>
            </a:solidFill>
            <a:prstDash val="solid"/>
            <a:round/>
            <a:headEnd len="sm" w="sm" type="none"/>
            <a:tailEnd len="med" w="med" type="triangle"/>
          </a:ln>
        </p:spPr>
      </p:cxnSp>
      <p:pic>
        <p:nvPicPr>
          <p:cNvPr id="110" name="Google Shape;110;p4"/>
          <p:cNvPicPr preferRelativeResize="0"/>
          <p:nvPr/>
        </p:nvPicPr>
        <p:blipFill rotWithShape="1">
          <a:blip r:embed="rId5">
            <a:alphaModFix/>
          </a:blip>
          <a:srcRect b="0" l="5500" r="5499" t="0"/>
          <a:stretch/>
        </p:blipFill>
        <p:spPr>
          <a:xfrm>
            <a:off x="4941450" y="2858650"/>
            <a:ext cx="2848075" cy="1799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Graphics Engineer ≠  Game Developer</a:t>
            </a:r>
            <a:endParaRPr/>
          </a:p>
        </p:txBody>
      </p:sp>
      <p:sp>
        <p:nvSpPr>
          <p:cNvPr id="116" name="Google Shape;116;p5"/>
          <p:cNvSpPr txBox="1"/>
          <p:nvPr>
            <p:ph idx="1" type="body"/>
          </p:nvPr>
        </p:nvSpPr>
        <p:spPr>
          <a:xfrm>
            <a:off x="729450" y="2078875"/>
            <a:ext cx="3842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
              <a:t>A game developer could use an Engine to produce a game with no knowledge about graphics.</a:t>
            </a:r>
            <a:endParaRPr/>
          </a:p>
        </p:txBody>
      </p:sp>
      <p:pic>
        <p:nvPicPr>
          <p:cNvPr id="117" name="Google Shape;117;p5"/>
          <p:cNvPicPr preferRelativeResize="0"/>
          <p:nvPr/>
        </p:nvPicPr>
        <p:blipFill rotWithShape="1">
          <a:blip r:embed="rId3">
            <a:alphaModFix/>
          </a:blip>
          <a:srcRect b="0" l="0" r="0" t="0"/>
          <a:stretch/>
        </p:blipFill>
        <p:spPr>
          <a:xfrm>
            <a:off x="5140375" y="1930325"/>
            <a:ext cx="3277776" cy="1192275"/>
          </a:xfrm>
          <a:prstGeom prst="rect">
            <a:avLst/>
          </a:prstGeom>
          <a:noFill/>
          <a:ln>
            <a:noFill/>
          </a:ln>
        </p:spPr>
      </p:pic>
      <p:pic>
        <p:nvPicPr>
          <p:cNvPr id="118" name="Google Shape;118;p5"/>
          <p:cNvPicPr preferRelativeResize="0"/>
          <p:nvPr/>
        </p:nvPicPr>
        <p:blipFill rotWithShape="1">
          <a:blip r:embed="rId4">
            <a:alphaModFix/>
          </a:blip>
          <a:srcRect b="0" l="0" r="0" t="0"/>
          <a:stretch/>
        </p:blipFill>
        <p:spPr>
          <a:xfrm>
            <a:off x="7083050" y="2952575"/>
            <a:ext cx="1335099" cy="1387400"/>
          </a:xfrm>
          <a:prstGeom prst="rect">
            <a:avLst/>
          </a:prstGeom>
          <a:noFill/>
          <a:ln>
            <a:noFill/>
          </a:ln>
        </p:spPr>
      </p:pic>
      <p:pic>
        <p:nvPicPr>
          <p:cNvPr id="119" name="Google Shape;119;p5"/>
          <p:cNvPicPr preferRelativeResize="0"/>
          <p:nvPr/>
        </p:nvPicPr>
        <p:blipFill rotWithShape="1">
          <a:blip r:embed="rId5">
            <a:alphaModFix/>
          </a:blip>
          <a:srcRect b="0" l="0" r="0" t="0"/>
          <a:stretch/>
        </p:blipFill>
        <p:spPr>
          <a:xfrm>
            <a:off x="5248921" y="3300325"/>
            <a:ext cx="1685815" cy="11922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Graphics Engineer ≠  Game Developer</a:t>
            </a:r>
            <a:endParaRPr/>
          </a:p>
        </p:txBody>
      </p:sp>
      <p:sp>
        <p:nvSpPr>
          <p:cNvPr id="125" name="Google Shape;125;p6"/>
          <p:cNvSpPr txBox="1"/>
          <p:nvPr>
            <p:ph idx="1" type="body"/>
          </p:nvPr>
        </p:nvSpPr>
        <p:spPr>
          <a:xfrm>
            <a:off x="729450" y="2078875"/>
            <a:ext cx="3842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t>A graphics engineer creates different types of applications like:</a:t>
            </a:r>
            <a:endParaRPr/>
          </a:p>
          <a:p>
            <a:pPr indent="-311150" lvl="0" marL="457200" rtl="0" algn="l">
              <a:lnSpc>
                <a:spcPct val="115000"/>
              </a:lnSpc>
              <a:spcBef>
                <a:spcPts val="1600"/>
              </a:spcBef>
              <a:spcAft>
                <a:spcPts val="0"/>
              </a:spcAft>
              <a:buSzPts val="1300"/>
              <a:buChar char="●"/>
            </a:pPr>
            <a:r>
              <a:rPr lang="en"/>
              <a:t>Game Engines.</a:t>
            </a:r>
            <a:endParaRPr/>
          </a:p>
          <a:p>
            <a:pPr indent="-311150" lvl="0" marL="457200" rtl="0" algn="l">
              <a:lnSpc>
                <a:spcPct val="115000"/>
              </a:lnSpc>
              <a:spcBef>
                <a:spcPts val="0"/>
              </a:spcBef>
              <a:spcAft>
                <a:spcPts val="0"/>
              </a:spcAft>
              <a:buSzPts val="1300"/>
              <a:buChar char="●"/>
            </a:pPr>
            <a:r>
              <a:rPr lang="en"/>
              <a:t>Rendering Softwares for animation movies.</a:t>
            </a:r>
            <a:endParaRPr/>
          </a:p>
          <a:p>
            <a:pPr indent="-311150" lvl="0" marL="457200" rtl="0" algn="l">
              <a:lnSpc>
                <a:spcPct val="115000"/>
              </a:lnSpc>
              <a:spcBef>
                <a:spcPts val="0"/>
              </a:spcBef>
              <a:spcAft>
                <a:spcPts val="0"/>
              </a:spcAft>
              <a:buSzPts val="1300"/>
              <a:buChar char="●"/>
            </a:pPr>
            <a:r>
              <a:rPr lang="en"/>
              <a:t>Medical Applications.</a:t>
            </a:r>
            <a:endParaRPr/>
          </a:p>
          <a:p>
            <a:pPr indent="-311150" lvl="0" marL="457200" rtl="0" algn="l">
              <a:lnSpc>
                <a:spcPct val="115000"/>
              </a:lnSpc>
              <a:spcBef>
                <a:spcPts val="0"/>
              </a:spcBef>
              <a:spcAft>
                <a:spcPts val="0"/>
              </a:spcAft>
              <a:buSzPts val="1300"/>
              <a:buChar char="●"/>
            </a:pPr>
            <a:r>
              <a:rPr lang="en"/>
              <a:t>… etc</a:t>
            </a:r>
            <a:endParaRPr/>
          </a:p>
        </p:txBody>
      </p:sp>
      <p:pic>
        <p:nvPicPr>
          <p:cNvPr id="126" name="Google Shape;126;p6"/>
          <p:cNvPicPr preferRelativeResize="0"/>
          <p:nvPr/>
        </p:nvPicPr>
        <p:blipFill rotWithShape="1">
          <a:blip r:embed="rId3">
            <a:alphaModFix/>
          </a:blip>
          <a:srcRect b="0" l="0" r="0" t="0"/>
          <a:stretch/>
        </p:blipFill>
        <p:spPr>
          <a:xfrm>
            <a:off x="5083026" y="1924400"/>
            <a:ext cx="3791602" cy="2045875"/>
          </a:xfrm>
          <a:prstGeom prst="rect">
            <a:avLst/>
          </a:prstGeom>
          <a:noFill/>
          <a:ln>
            <a:noFill/>
          </a:ln>
        </p:spPr>
      </p:pic>
      <p:sp>
        <p:nvSpPr>
          <p:cNvPr id="127" name="Google Shape;127;p6"/>
          <p:cNvSpPr txBox="1"/>
          <p:nvPr/>
        </p:nvSpPr>
        <p:spPr>
          <a:xfrm>
            <a:off x="6417806" y="3919675"/>
            <a:ext cx="1122000" cy="420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Maya</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Why Graphics Processing Units </a:t>
            </a:r>
            <a:r>
              <a:rPr lang="en">
                <a:solidFill>
                  <a:schemeClr val="accent3"/>
                </a:solidFill>
              </a:rPr>
              <a:t>GPUs</a:t>
            </a:r>
            <a:r>
              <a:rPr lang="en"/>
              <a:t>?</a:t>
            </a:r>
            <a:endParaRPr/>
          </a:p>
        </p:txBody>
      </p:sp>
      <p:sp>
        <p:nvSpPr>
          <p:cNvPr id="133" name="Google Shape;133;p7"/>
          <p:cNvSpPr txBox="1"/>
          <p:nvPr>
            <p:ph idx="1" type="body"/>
          </p:nvPr>
        </p:nvSpPr>
        <p:spPr>
          <a:xfrm>
            <a:off x="729450" y="2078875"/>
            <a:ext cx="35154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t>Some applications are inherently parallel.</a:t>
            </a:r>
            <a:endParaRPr/>
          </a:p>
          <a:p>
            <a:pPr indent="0" lvl="0" marL="0" rtl="0" algn="l">
              <a:lnSpc>
                <a:spcPct val="115000"/>
              </a:lnSpc>
              <a:spcBef>
                <a:spcPts val="1600"/>
              </a:spcBef>
              <a:spcAft>
                <a:spcPts val="1600"/>
              </a:spcAft>
              <a:buSzPts val="1300"/>
              <a:buNone/>
            </a:pPr>
            <a:r>
              <a:rPr lang="en"/>
              <a:t>Like drawing pixels on the screen.</a:t>
            </a:r>
            <a:endParaRPr/>
          </a:p>
        </p:txBody>
      </p:sp>
      <p:pic>
        <p:nvPicPr>
          <p:cNvPr id="134" name="Google Shape;134;p7"/>
          <p:cNvPicPr preferRelativeResize="0"/>
          <p:nvPr/>
        </p:nvPicPr>
        <p:blipFill rotWithShape="1">
          <a:blip r:embed="rId3">
            <a:alphaModFix/>
          </a:blip>
          <a:srcRect b="0" l="0" r="0" t="0"/>
          <a:stretch/>
        </p:blipFill>
        <p:spPr>
          <a:xfrm>
            <a:off x="4704850" y="1959975"/>
            <a:ext cx="3841025" cy="2161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8"/>
          <p:cNvSpPr txBox="1"/>
          <p:nvPr>
            <p:ph type="title"/>
          </p:nvPr>
        </p:nvSpPr>
        <p:spPr>
          <a:xfrm>
            <a:off x="729450" y="1318650"/>
            <a:ext cx="3842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CPU vs GPU</a:t>
            </a:r>
            <a:endParaRPr/>
          </a:p>
        </p:txBody>
      </p:sp>
      <p:sp>
        <p:nvSpPr>
          <p:cNvPr id="140" name="Google Shape;140;p8"/>
          <p:cNvSpPr txBox="1"/>
          <p:nvPr>
            <p:ph idx="1" type="body"/>
          </p:nvPr>
        </p:nvSpPr>
        <p:spPr>
          <a:xfrm>
            <a:off x="729450" y="2078875"/>
            <a:ext cx="30204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
              <a:t>CPU executes operations sequentially.</a:t>
            </a:r>
            <a:br>
              <a:rPr lang="en"/>
            </a:br>
            <a:br>
              <a:rPr lang="en"/>
            </a:br>
            <a:r>
              <a:rPr lang="en"/>
              <a:t>A CPU will draw the screen pixel by pixel.</a:t>
            </a:r>
            <a:endParaRPr/>
          </a:p>
        </p:txBody>
      </p:sp>
      <p:graphicFrame>
        <p:nvGraphicFramePr>
          <p:cNvPr id="141" name="Google Shape;141;p8"/>
          <p:cNvGraphicFramePr/>
          <p:nvPr/>
        </p:nvGraphicFramePr>
        <p:xfrm>
          <a:off x="5738200" y="1853850"/>
          <a:ext cx="3000000" cy="3000000"/>
        </p:xfrm>
        <a:graphic>
          <a:graphicData uri="http://schemas.openxmlformats.org/drawingml/2006/table">
            <a:tbl>
              <a:tblPr>
                <a:noFill/>
                <a:tableStyleId>{E571B15C-C5F3-40EC-AD19-64D5AC1C44B4}</a:tableStyleId>
              </a:tblPr>
              <a:tblGrid>
                <a:gridCol w="382850"/>
                <a:gridCol w="382850"/>
                <a:gridCol w="382850"/>
                <a:gridCol w="382850"/>
                <a:gridCol w="382850"/>
                <a:gridCol w="382850"/>
                <a:gridCol w="382850"/>
              </a:tblGrid>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bl>
          </a:graphicData>
        </a:graphic>
      </p:graphicFrame>
      <p:cxnSp>
        <p:nvCxnSpPr>
          <p:cNvPr id="142" name="Google Shape;142;p8"/>
          <p:cNvCxnSpPr/>
          <p:nvPr/>
        </p:nvCxnSpPr>
        <p:spPr>
          <a:xfrm>
            <a:off x="5738200" y="1690925"/>
            <a:ext cx="2284800" cy="0"/>
          </a:xfrm>
          <a:prstGeom prst="straightConnector1">
            <a:avLst/>
          </a:prstGeom>
          <a:noFill/>
          <a:ln cap="flat" cmpd="sng" w="9525">
            <a:solidFill>
              <a:schemeClr val="dk2"/>
            </a:solidFill>
            <a:prstDash val="solid"/>
            <a:round/>
            <a:headEnd len="sm" w="sm" type="none"/>
            <a:tailEnd len="med" w="med" type="triangle"/>
          </a:ln>
        </p:spPr>
      </p:cxnSp>
      <p:cxnSp>
        <p:nvCxnSpPr>
          <p:cNvPr id="143" name="Google Shape;143;p8"/>
          <p:cNvCxnSpPr/>
          <p:nvPr/>
        </p:nvCxnSpPr>
        <p:spPr>
          <a:xfrm>
            <a:off x="5546775" y="1853850"/>
            <a:ext cx="0" cy="2207100"/>
          </a:xfrm>
          <a:prstGeom prst="straightConnector1">
            <a:avLst/>
          </a:prstGeom>
          <a:noFill/>
          <a:ln cap="flat" cmpd="sng" w="9525">
            <a:solidFill>
              <a:schemeClr val="dk2"/>
            </a:solidFill>
            <a:prstDash val="solid"/>
            <a:round/>
            <a:headEnd len="sm" w="sm" type="none"/>
            <a:tailEnd len="med" w="med" type="triangle"/>
          </a:ln>
        </p:spPr>
      </p:cxnSp>
      <p:sp>
        <p:nvSpPr>
          <p:cNvPr id="144" name="Google Shape;144;p8"/>
          <p:cNvSpPr txBox="1"/>
          <p:nvPr/>
        </p:nvSpPr>
        <p:spPr>
          <a:xfrm>
            <a:off x="6437825" y="1025800"/>
            <a:ext cx="1280700" cy="502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300"/>
              <a:buFont typeface="Arial"/>
              <a:buNone/>
            </a:pPr>
            <a:r>
              <a:rPr b="1" i="0" lang="en" sz="2300" u="none" cap="none" strike="noStrike">
                <a:solidFill>
                  <a:srgbClr val="000000"/>
                </a:solidFill>
                <a:latin typeface="Lato"/>
                <a:ea typeface="Lato"/>
                <a:cs typeface="Lato"/>
                <a:sym typeface="Lato"/>
              </a:rPr>
              <a:t>CPU</a:t>
            </a:r>
            <a:endParaRPr b="1" i="0" sz="2300" u="none" cap="none" strike="noStrike">
              <a:solidFill>
                <a:srgbClr val="000000"/>
              </a:solidFill>
              <a:latin typeface="Lato"/>
              <a:ea typeface="Lato"/>
              <a:cs typeface="Lato"/>
              <a:sym typeface="Lato"/>
            </a:endParaRPr>
          </a:p>
        </p:txBody>
      </p:sp>
      <p:sp>
        <p:nvSpPr>
          <p:cNvPr id="145" name="Google Shape;145;p8"/>
          <p:cNvSpPr/>
          <p:nvPr/>
        </p:nvSpPr>
        <p:spPr>
          <a:xfrm>
            <a:off x="5738200" y="18538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8"/>
          <p:cNvSpPr/>
          <p:nvPr/>
        </p:nvSpPr>
        <p:spPr>
          <a:xfrm>
            <a:off x="6121050" y="18538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8"/>
          <p:cNvSpPr/>
          <p:nvPr/>
        </p:nvSpPr>
        <p:spPr>
          <a:xfrm>
            <a:off x="6497775" y="18538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8"/>
          <p:cNvSpPr/>
          <p:nvPr/>
        </p:nvSpPr>
        <p:spPr>
          <a:xfrm>
            <a:off x="6880625" y="18538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8"/>
          <p:cNvSpPr/>
          <p:nvPr/>
        </p:nvSpPr>
        <p:spPr>
          <a:xfrm>
            <a:off x="7263475" y="18538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8"/>
          <p:cNvSpPr/>
          <p:nvPr/>
        </p:nvSpPr>
        <p:spPr>
          <a:xfrm>
            <a:off x="7646325" y="18538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8"/>
          <p:cNvSpPr/>
          <p:nvPr/>
        </p:nvSpPr>
        <p:spPr>
          <a:xfrm>
            <a:off x="8029175" y="18538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8"/>
          <p:cNvSpPr/>
          <p:nvPr/>
        </p:nvSpPr>
        <p:spPr>
          <a:xfrm>
            <a:off x="6117975" y="22145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8"/>
          <p:cNvSpPr/>
          <p:nvPr/>
        </p:nvSpPr>
        <p:spPr>
          <a:xfrm>
            <a:off x="6500825" y="22145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8"/>
          <p:cNvSpPr/>
          <p:nvPr/>
        </p:nvSpPr>
        <p:spPr>
          <a:xfrm>
            <a:off x="6877550" y="22145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8"/>
          <p:cNvSpPr/>
          <p:nvPr/>
        </p:nvSpPr>
        <p:spPr>
          <a:xfrm>
            <a:off x="7260400" y="22145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8"/>
          <p:cNvSpPr/>
          <p:nvPr/>
        </p:nvSpPr>
        <p:spPr>
          <a:xfrm>
            <a:off x="7643250" y="22145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8"/>
          <p:cNvSpPr/>
          <p:nvPr/>
        </p:nvSpPr>
        <p:spPr>
          <a:xfrm>
            <a:off x="8026100" y="22145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8"/>
          <p:cNvSpPr/>
          <p:nvPr/>
        </p:nvSpPr>
        <p:spPr>
          <a:xfrm>
            <a:off x="5741250" y="22145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8"/>
          <p:cNvSpPr/>
          <p:nvPr/>
        </p:nvSpPr>
        <p:spPr>
          <a:xfrm>
            <a:off x="5741288" y="25751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8"/>
          <p:cNvSpPr/>
          <p:nvPr/>
        </p:nvSpPr>
        <p:spPr>
          <a:xfrm>
            <a:off x="6124138" y="25751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8"/>
          <p:cNvSpPr/>
          <p:nvPr/>
        </p:nvSpPr>
        <p:spPr>
          <a:xfrm>
            <a:off x="6500863" y="25751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8"/>
          <p:cNvSpPr/>
          <p:nvPr/>
        </p:nvSpPr>
        <p:spPr>
          <a:xfrm>
            <a:off x="6883713" y="25751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8"/>
          <p:cNvSpPr/>
          <p:nvPr/>
        </p:nvSpPr>
        <p:spPr>
          <a:xfrm>
            <a:off x="7266563" y="25751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8"/>
          <p:cNvSpPr/>
          <p:nvPr/>
        </p:nvSpPr>
        <p:spPr>
          <a:xfrm>
            <a:off x="7649413" y="25751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8"/>
          <p:cNvSpPr/>
          <p:nvPr/>
        </p:nvSpPr>
        <p:spPr>
          <a:xfrm>
            <a:off x="8032263" y="25751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8"/>
          <p:cNvSpPr/>
          <p:nvPr/>
        </p:nvSpPr>
        <p:spPr>
          <a:xfrm>
            <a:off x="6121063" y="29358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8"/>
          <p:cNvSpPr/>
          <p:nvPr/>
        </p:nvSpPr>
        <p:spPr>
          <a:xfrm>
            <a:off x="6503913" y="29358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8"/>
          <p:cNvSpPr/>
          <p:nvPr/>
        </p:nvSpPr>
        <p:spPr>
          <a:xfrm>
            <a:off x="6880638" y="29358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8"/>
          <p:cNvSpPr/>
          <p:nvPr/>
        </p:nvSpPr>
        <p:spPr>
          <a:xfrm>
            <a:off x="7263488" y="29358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8"/>
          <p:cNvSpPr/>
          <p:nvPr/>
        </p:nvSpPr>
        <p:spPr>
          <a:xfrm>
            <a:off x="7646338" y="29358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8"/>
          <p:cNvSpPr/>
          <p:nvPr/>
        </p:nvSpPr>
        <p:spPr>
          <a:xfrm>
            <a:off x="8029188" y="29358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8"/>
          <p:cNvSpPr/>
          <p:nvPr/>
        </p:nvSpPr>
        <p:spPr>
          <a:xfrm>
            <a:off x="5744338" y="29358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8"/>
          <p:cNvSpPr/>
          <p:nvPr/>
        </p:nvSpPr>
        <p:spPr>
          <a:xfrm>
            <a:off x="5741275" y="32964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8"/>
          <p:cNvSpPr/>
          <p:nvPr/>
        </p:nvSpPr>
        <p:spPr>
          <a:xfrm>
            <a:off x="6124125" y="32964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8"/>
          <p:cNvSpPr/>
          <p:nvPr/>
        </p:nvSpPr>
        <p:spPr>
          <a:xfrm>
            <a:off x="6500850" y="32964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8"/>
          <p:cNvSpPr/>
          <p:nvPr/>
        </p:nvSpPr>
        <p:spPr>
          <a:xfrm>
            <a:off x="6883700" y="32964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8"/>
          <p:cNvSpPr/>
          <p:nvPr/>
        </p:nvSpPr>
        <p:spPr>
          <a:xfrm>
            <a:off x="7266550" y="32964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8"/>
          <p:cNvSpPr/>
          <p:nvPr/>
        </p:nvSpPr>
        <p:spPr>
          <a:xfrm>
            <a:off x="7649400" y="32964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8"/>
          <p:cNvSpPr/>
          <p:nvPr/>
        </p:nvSpPr>
        <p:spPr>
          <a:xfrm>
            <a:off x="8032250" y="32964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8"/>
          <p:cNvSpPr/>
          <p:nvPr/>
        </p:nvSpPr>
        <p:spPr>
          <a:xfrm>
            <a:off x="6121050" y="36571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8"/>
          <p:cNvSpPr/>
          <p:nvPr/>
        </p:nvSpPr>
        <p:spPr>
          <a:xfrm>
            <a:off x="6503900" y="36571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8"/>
          <p:cNvSpPr/>
          <p:nvPr/>
        </p:nvSpPr>
        <p:spPr>
          <a:xfrm>
            <a:off x="6880625" y="36571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8"/>
          <p:cNvSpPr/>
          <p:nvPr/>
        </p:nvSpPr>
        <p:spPr>
          <a:xfrm>
            <a:off x="7263475" y="36571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8"/>
          <p:cNvSpPr/>
          <p:nvPr/>
        </p:nvSpPr>
        <p:spPr>
          <a:xfrm>
            <a:off x="7646325" y="36571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8"/>
          <p:cNvSpPr/>
          <p:nvPr/>
        </p:nvSpPr>
        <p:spPr>
          <a:xfrm>
            <a:off x="8029175" y="36571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8"/>
          <p:cNvSpPr/>
          <p:nvPr/>
        </p:nvSpPr>
        <p:spPr>
          <a:xfrm>
            <a:off x="5744325" y="36571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8"/>
          <p:cNvSpPr/>
          <p:nvPr/>
        </p:nvSpPr>
        <p:spPr>
          <a:xfrm>
            <a:off x="5741288" y="40177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8"/>
          <p:cNvSpPr/>
          <p:nvPr/>
        </p:nvSpPr>
        <p:spPr>
          <a:xfrm>
            <a:off x="6124138" y="40177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8"/>
          <p:cNvSpPr/>
          <p:nvPr/>
        </p:nvSpPr>
        <p:spPr>
          <a:xfrm>
            <a:off x="6500863" y="40177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8"/>
          <p:cNvSpPr/>
          <p:nvPr/>
        </p:nvSpPr>
        <p:spPr>
          <a:xfrm>
            <a:off x="6883713" y="40177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8"/>
          <p:cNvSpPr/>
          <p:nvPr/>
        </p:nvSpPr>
        <p:spPr>
          <a:xfrm>
            <a:off x="7266563" y="40177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8"/>
          <p:cNvSpPr/>
          <p:nvPr/>
        </p:nvSpPr>
        <p:spPr>
          <a:xfrm>
            <a:off x="7649413" y="40177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8"/>
          <p:cNvSpPr/>
          <p:nvPr/>
        </p:nvSpPr>
        <p:spPr>
          <a:xfrm>
            <a:off x="8032263" y="40177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gtEl>
                                        <p:attrNameLst>
                                          <p:attrName>style.visibility</p:attrName>
                                        </p:attrNameLst>
                                      </p:cBhvr>
                                      <p:to>
                                        <p:strVal val="visible"/>
                                      </p:to>
                                    </p:set>
                                    <p:anim calcmode="lin" valueType="num">
                                      <p:cBhvr additive="base">
                                        <p:cTn dur="600"/>
                                        <p:tgtEl>
                                          <p:spTgt spid="14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43"/>
                                        </p:tgtEl>
                                        <p:attrNameLst>
                                          <p:attrName>style.visibility</p:attrName>
                                        </p:attrNameLst>
                                      </p:cBhvr>
                                      <p:to>
                                        <p:strVal val="visible"/>
                                      </p:to>
                                    </p:set>
                                    <p:anim calcmode="lin" valueType="num">
                                      <p:cBhvr additive="base">
                                        <p:cTn dur="500"/>
                                        <p:tgtEl>
                                          <p:spTgt spid="14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200"/>
                                        <p:tgtEl>
                                          <p:spTgt spid="145"/>
                                        </p:tgtEl>
                                      </p:cBhvr>
                                    </p:animEffect>
                                  </p:childTnLst>
                                </p:cTn>
                              </p:par>
                            </p:childTnLst>
                          </p:cTn>
                        </p:par>
                        <p:par>
                          <p:cTn fill="hold">
                            <p:stCondLst>
                              <p:cond delay="200"/>
                            </p:stCondLst>
                            <p:childTnLst>
                              <p:par>
                                <p:cTn fill="hold" nodeType="after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200"/>
                                        <p:tgtEl>
                                          <p:spTgt spid="146"/>
                                        </p:tgtEl>
                                      </p:cBhvr>
                                    </p:animEffect>
                                  </p:childTnLst>
                                </p:cTn>
                              </p:par>
                            </p:childTnLst>
                          </p:cTn>
                        </p:par>
                        <p:par>
                          <p:cTn fill="hold">
                            <p:stCondLst>
                              <p:cond delay="400"/>
                            </p:stCondLst>
                            <p:childTnLst>
                              <p:par>
                                <p:cTn fill="hold" nodeType="after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200"/>
                                        <p:tgtEl>
                                          <p:spTgt spid="147"/>
                                        </p:tgtEl>
                                      </p:cBhvr>
                                    </p:animEffect>
                                  </p:childTnLst>
                                </p:cTn>
                              </p:par>
                            </p:childTnLst>
                          </p:cTn>
                        </p:par>
                        <p:par>
                          <p:cTn fill="hold">
                            <p:stCondLst>
                              <p:cond delay="600"/>
                            </p:stCondLst>
                            <p:childTnLst>
                              <p:par>
                                <p:cTn fill="hold" nodeType="after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200"/>
                                        <p:tgtEl>
                                          <p:spTgt spid="148"/>
                                        </p:tgtEl>
                                      </p:cBhvr>
                                    </p:animEffect>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200"/>
                                        <p:tgtEl>
                                          <p:spTgt spid="14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200"/>
                                        <p:tgtEl>
                                          <p:spTgt spid="150"/>
                                        </p:tgtEl>
                                      </p:cBhvr>
                                    </p:animEffect>
                                  </p:childTnLst>
                                </p:cTn>
                              </p:par>
                            </p:childTnLst>
                          </p:cTn>
                        </p:par>
                        <p:par>
                          <p:cTn fill="hold">
                            <p:stCondLst>
                              <p:cond delay="1200"/>
                            </p:stCondLst>
                            <p:childTnLst>
                              <p:par>
                                <p:cTn fill="hold" nodeType="after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200"/>
                                        <p:tgtEl>
                                          <p:spTgt spid="151"/>
                                        </p:tgtEl>
                                      </p:cBhvr>
                                    </p:animEffect>
                                  </p:childTnLst>
                                </p:cTn>
                              </p:par>
                            </p:childTnLst>
                          </p:cTn>
                        </p:par>
                        <p:par>
                          <p:cTn fill="hold">
                            <p:stCondLst>
                              <p:cond delay="1400"/>
                            </p:stCondLst>
                            <p:childTnLst>
                              <p:par>
                                <p:cTn fill="hold" nodeType="after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200"/>
                                        <p:tgtEl>
                                          <p:spTgt spid="158"/>
                                        </p:tgtEl>
                                      </p:cBhvr>
                                    </p:animEffect>
                                  </p:childTnLst>
                                </p:cTn>
                              </p:par>
                            </p:childTnLst>
                          </p:cTn>
                        </p:par>
                        <p:par>
                          <p:cTn fill="hold">
                            <p:stCondLst>
                              <p:cond delay="1600"/>
                            </p:stCondLst>
                            <p:childTnLst>
                              <p:par>
                                <p:cTn fill="hold" nodeType="after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200"/>
                                        <p:tgtEl>
                                          <p:spTgt spid="152"/>
                                        </p:tgtEl>
                                      </p:cBhvr>
                                    </p:animEffect>
                                  </p:childTnLst>
                                </p:cTn>
                              </p:par>
                            </p:childTnLst>
                          </p:cTn>
                        </p:par>
                        <p:par>
                          <p:cTn fill="hold">
                            <p:stCondLst>
                              <p:cond delay="1800"/>
                            </p:stCondLst>
                            <p:childTnLst>
                              <p:par>
                                <p:cTn fill="hold" nodeType="after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200"/>
                                        <p:tgtEl>
                                          <p:spTgt spid="15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200"/>
                                        <p:tgtEl>
                                          <p:spTgt spid="154"/>
                                        </p:tgtEl>
                                      </p:cBhvr>
                                    </p:animEffect>
                                  </p:childTnLst>
                                </p:cTn>
                              </p:par>
                            </p:childTnLst>
                          </p:cTn>
                        </p:par>
                        <p:par>
                          <p:cTn fill="hold">
                            <p:stCondLst>
                              <p:cond delay="2200"/>
                            </p:stCondLst>
                            <p:childTnLst>
                              <p:par>
                                <p:cTn fill="hold" nodeType="after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200"/>
                                        <p:tgtEl>
                                          <p:spTgt spid="155"/>
                                        </p:tgtEl>
                                      </p:cBhvr>
                                    </p:animEffect>
                                  </p:childTnLst>
                                </p:cTn>
                              </p:par>
                            </p:childTnLst>
                          </p:cTn>
                        </p:par>
                        <p:par>
                          <p:cTn fill="hold">
                            <p:stCondLst>
                              <p:cond delay="2400"/>
                            </p:stCondLst>
                            <p:childTnLst>
                              <p:par>
                                <p:cTn fill="hold" nodeType="after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200"/>
                                        <p:tgtEl>
                                          <p:spTgt spid="156"/>
                                        </p:tgtEl>
                                      </p:cBhvr>
                                    </p:animEffect>
                                  </p:childTnLst>
                                </p:cTn>
                              </p:par>
                            </p:childTnLst>
                          </p:cTn>
                        </p:par>
                        <p:par>
                          <p:cTn fill="hold">
                            <p:stCondLst>
                              <p:cond delay="2600"/>
                            </p:stCondLst>
                            <p:childTnLst>
                              <p:par>
                                <p:cTn fill="hold" nodeType="after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200"/>
                                        <p:tgtEl>
                                          <p:spTgt spid="157"/>
                                        </p:tgtEl>
                                      </p:cBhvr>
                                    </p:animEffect>
                                  </p:childTnLst>
                                </p:cTn>
                              </p:par>
                            </p:childTnLst>
                          </p:cTn>
                        </p:par>
                        <p:par>
                          <p:cTn fill="hold">
                            <p:stCondLst>
                              <p:cond delay="2800"/>
                            </p:stCondLst>
                            <p:childTnLst>
                              <p:par>
                                <p:cTn fill="hold" nodeType="after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200"/>
                                        <p:tgtEl>
                                          <p:spTgt spid="159"/>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200"/>
                                        <p:tgtEl>
                                          <p:spTgt spid="160"/>
                                        </p:tgtEl>
                                      </p:cBhvr>
                                    </p:animEffect>
                                  </p:childTnLst>
                                </p:cTn>
                              </p:par>
                            </p:childTnLst>
                          </p:cTn>
                        </p:par>
                        <p:par>
                          <p:cTn fill="hold">
                            <p:stCondLst>
                              <p:cond delay="3200"/>
                            </p:stCondLst>
                            <p:childTnLst>
                              <p:par>
                                <p:cTn fill="hold" nodeType="after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200"/>
                                        <p:tgtEl>
                                          <p:spTgt spid="161"/>
                                        </p:tgtEl>
                                      </p:cBhvr>
                                    </p:animEffect>
                                  </p:childTnLst>
                                </p:cTn>
                              </p:par>
                            </p:childTnLst>
                          </p:cTn>
                        </p:par>
                        <p:par>
                          <p:cTn fill="hold">
                            <p:stCondLst>
                              <p:cond delay="3400"/>
                            </p:stCondLst>
                            <p:childTnLst>
                              <p:par>
                                <p:cTn fill="hold" nodeType="after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200"/>
                                        <p:tgtEl>
                                          <p:spTgt spid="162"/>
                                        </p:tgtEl>
                                      </p:cBhvr>
                                    </p:animEffect>
                                  </p:childTnLst>
                                </p:cTn>
                              </p:par>
                            </p:childTnLst>
                          </p:cTn>
                        </p:par>
                        <p:par>
                          <p:cTn fill="hold">
                            <p:stCondLst>
                              <p:cond delay="3600"/>
                            </p:stCondLst>
                            <p:childTnLst>
                              <p:par>
                                <p:cTn fill="hold" nodeType="after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200"/>
                                        <p:tgtEl>
                                          <p:spTgt spid="163"/>
                                        </p:tgtEl>
                                      </p:cBhvr>
                                    </p:animEffect>
                                  </p:childTnLst>
                                </p:cTn>
                              </p:par>
                            </p:childTnLst>
                          </p:cTn>
                        </p:par>
                        <p:par>
                          <p:cTn fill="hold">
                            <p:stCondLst>
                              <p:cond delay="3800"/>
                            </p:stCondLst>
                            <p:childTnLst>
                              <p:par>
                                <p:cTn fill="hold" nodeType="after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200"/>
                                        <p:tgtEl>
                                          <p:spTgt spid="164"/>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200"/>
                                        <p:tgtEl>
                                          <p:spTgt spid="165"/>
                                        </p:tgtEl>
                                      </p:cBhvr>
                                    </p:animEffect>
                                  </p:childTnLst>
                                </p:cTn>
                              </p:par>
                            </p:childTnLst>
                          </p:cTn>
                        </p:par>
                        <p:par>
                          <p:cTn fill="hold">
                            <p:stCondLst>
                              <p:cond delay="4200"/>
                            </p:stCondLst>
                            <p:childTnLst>
                              <p:par>
                                <p:cTn fill="hold" nodeType="after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200"/>
                                        <p:tgtEl>
                                          <p:spTgt spid="172"/>
                                        </p:tgtEl>
                                      </p:cBhvr>
                                    </p:animEffect>
                                  </p:childTnLst>
                                </p:cTn>
                              </p:par>
                            </p:childTnLst>
                          </p:cTn>
                        </p:par>
                        <p:par>
                          <p:cTn fill="hold">
                            <p:stCondLst>
                              <p:cond delay="4400"/>
                            </p:stCondLst>
                            <p:childTnLst>
                              <p:par>
                                <p:cTn fill="hold" nodeType="after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200"/>
                                        <p:tgtEl>
                                          <p:spTgt spid="166"/>
                                        </p:tgtEl>
                                      </p:cBhvr>
                                    </p:animEffect>
                                  </p:childTnLst>
                                </p:cTn>
                              </p:par>
                            </p:childTnLst>
                          </p:cTn>
                        </p:par>
                        <p:par>
                          <p:cTn fill="hold">
                            <p:stCondLst>
                              <p:cond delay="4600"/>
                            </p:stCondLst>
                            <p:childTnLst>
                              <p:par>
                                <p:cTn fill="hold" nodeType="after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200"/>
                                        <p:tgtEl>
                                          <p:spTgt spid="167"/>
                                        </p:tgtEl>
                                      </p:cBhvr>
                                    </p:animEffect>
                                  </p:childTnLst>
                                </p:cTn>
                              </p:par>
                            </p:childTnLst>
                          </p:cTn>
                        </p:par>
                        <p:par>
                          <p:cTn fill="hold">
                            <p:stCondLst>
                              <p:cond delay="4800"/>
                            </p:stCondLst>
                            <p:childTnLst>
                              <p:par>
                                <p:cTn fill="hold" nodeType="after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200"/>
                                        <p:tgtEl>
                                          <p:spTgt spid="168"/>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200"/>
                                        <p:tgtEl>
                                          <p:spTgt spid="169"/>
                                        </p:tgtEl>
                                      </p:cBhvr>
                                    </p:animEffect>
                                  </p:childTnLst>
                                </p:cTn>
                              </p:par>
                            </p:childTnLst>
                          </p:cTn>
                        </p:par>
                        <p:par>
                          <p:cTn fill="hold">
                            <p:stCondLst>
                              <p:cond delay="5200"/>
                            </p:stCondLst>
                            <p:childTnLst>
                              <p:par>
                                <p:cTn fill="hold" nodeType="after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200"/>
                                        <p:tgtEl>
                                          <p:spTgt spid="170"/>
                                        </p:tgtEl>
                                      </p:cBhvr>
                                    </p:animEffect>
                                  </p:childTnLst>
                                </p:cTn>
                              </p:par>
                            </p:childTnLst>
                          </p:cTn>
                        </p:par>
                        <p:par>
                          <p:cTn fill="hold">
                            <p:stCondLst>
                              <p:cond delay="5400"/>
                            </p:stCondLst>
                            <p:childTnLst>
                              <p:par>
                                <p:cTn fill="hold" nodeType="after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200"/>
                                        <p:tgtEl>
                                          <p:spTgt spid="171"/>
                                        </p:tgtEl>
                                      </p:cBhvr>
                                    </p:animEffect>
                                  </p:childTnLst>
                                </p:cTn>
                              </p:par>
                            </p:childTnLst>
                          </p:cTn>
                        </p:par>
                        <p:par>
                          <p:cTn fill="hold">
                            <p:stCondLst>
                              <p:cond delay="5600"/>
                            </p:stCondLst>
                            <p:childTnLst>
                              <p:par>
                                <p:cTn fill="hold" nodeType="after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200"/>
                                        <p:tgtEl>
                                          <p:spTgt spid="173"/>
                                        </p:tgtEl>
                                      </p:cBhvr>
                                    </p:animEffect>
                                  </p:childTnLst>
                                </p:cTn>
                              </p:par>
                            </p:childTnLst>
                          </p:cTn>
                        </p:par>
                        <p:par>
                          <p:cTn fill="hold">
                            <p:stCondLst>
                              <p:cond delay="5800"/>
                            </p:stCondLst>
                            <p:childTnLst>
                              <p:par>
                                <p:cTn fill="hold" nodeType="after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200"/>
                                        <p:tgtEl>
                                          <p:spTgt spid="174"/>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200"/>
                                        <p:tgtEl>
                                          <p:spTgt spid="175"/>
                                        </p:tgtEl>
                                      </p:cBhvr>
                                    </p:animEffect>
                                  </p:childTnLst>
                                </p:cTn>
                              </p:par>
                            </p:childTnLst>
                          </p:cTn>
                        </p:par>
                        <p:par>
                          <p:cTn fill="hold">
                            <p:stCondLst>
                              <p:cond delay="6200"/>
                            </p:stCondLst>
                            <p:childTnLst>
                              <p:par>
                                <p:cTn fill="hold" nodeType="after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200"/>
                                        <p:tgtEl>
                                          <p:spTgt spid="176"/>
                                        </p:tgtEl>
                                      </p:cBhvr>
                                    </p:animEffect>
                                  </p:childTnLst>
                                </p:cTn>
                              </p:par>
                            </p:childTnLst>
                          </p:cTn>
                        </p:par>
                        <p:par>
                          <p:cTn fill="hold">
                            <p:stCondLst>
                              <p:cond delay="6400"/>
                            </p:stCondLst>
                            <p:childTnLst>
                              <p:par>
                                <p:cTn fill="hold" nodeType="after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200"/>
                                        <p:tgtEl>
                                          <p:spTgt spid="177"/>
                                        </p:tgtEl>
                                      </p:cBhvr>
                                    </p:animEffect>
                                  </p:childTnLst>
                                </p:cTn>
                              </p:par>
                            </p:childTnLst>
                          </p:cTn>
                        </p:par>
                        <p:par>
                          <p:cTn fill="hold">
                            <p:stCondLst>
                              <p:cond delay="6600"/>
                            </p:stCondLst>
                            <p:childTnLst>
                              <p:par>
                                <p:cTn fill="hold" nodeType="after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200"/>
                                        <p:tgtEl>
                                          <p:spTgt spid="178"/>
                                        </p:tgtEl>
                                      </p:cBhvr>
                                    </p:animEffect>
                                  </p:childTnLst>
                                </p:cTn>
                              </p:par>
                            </p:childTnLst>
                          </p:cTn>
                        </p:par>
                        <p:par>
                          <p:cTn fill="hold">
                            <p:stCondLst>
                              <p:cond delay="6800"/>
                            </p:stCondLst>
                            <p:childTnLst>
                              <p:par>
                                <p:cTn fill="hold" nodeType="after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200"/>
                                        <p:tgtEl>
                                          <p:spTgt spid="179"/>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200"/>
                                        <p:tgtEl>
                                          <p:spTgt spid="186"/>
                                        </p:tgtEl>
                                      </p:cBhvr>
                                    </p:animEffect>
                                  </p:childTnLst>
                                </p:cTn>
                              </p:par>
                            </p:childTnLst>
                          </p:cTn>
                        </p:par>
                        <p:par>
                          <p:cTn fill="hold">
                            <p:stCondLst>
                              <p:cond delay="7200"/>
                            </p:stCondLst>
                            <p:childTnLst>
                              <p:par>
                                <p:cTn fill="hold" nodeType="after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200"/>
                                        <p:tgtEl>
                                          <p:spTgt spid="180"/>
                                        </p:tgtEl>
                                      </p:cBhvr>
                                    </p:animEffect>
                                  </p:childTnLst>
                                </p:cTn>
                              </p:par>
                            </p:childTnLst>
                          </p:cTn>
                        </p:par>
                        <p:par>
                          <p:cTn fill="hold">
                            <p:stCondLst>
                              <p:cond delay="7400"/>
                            </p:stCondLst>
                            <p:childTnLst>
                              <p:par>
                                <p:cTn fill="hold" nodeType="after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200"/>
                                        <p:tgtEl>
                                          <p:spTgt spid="181"/>
                                        </p:tgtEl>
                                      </p:cBhvr>
                                    </p:animEffect>
                                  </p:childTnLst>
                                </p:cTn>
                              </p:par>
                            </p:childTnLst>
                          </p:cTn>
                        </p:par>
                        <p:par>
                          <p:cTn fill="hold">
                            <p:stCondLst>
                              <p:cond delay="7600"/>
                            </p:stCondLst>
                            <p:childTnLst>
                              <p:par>
                                <p:cTn fill="hold" nodeType="after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200"/>
                                        <p:tgtEl>
                                          <p:spTgt spid="182"/>
                                        </p:tgtEl>
                                      </p:cBhvr>
                                    </p:animEffect>
                                  </p:childTnLst>
                                </p:cTn>
                              </p:par>
                            </p:childTnLst>
                          </p:cTn>
                        </p:par>
                        <p:par>
                          <p:cTn fill="hold">
                            <p:stCondLst>
                              <p:cond delay="7800"/>
                            </p:stCondLst>
                            <p:childTnLst>
                              <p:par>
                                <p:cTn fill="hold" nodeType="after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200"/>
                                        <p:tgtEl>
                                          <p:spTgt spid="183"/>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200"/>
                                        <p:tgtEl>
                                          <p:spTgt spid="184"/>
                                        </p:tgtEl>
                                      </p:cBhvr>
                                    </p:animEffect>
                                  </p:childTnLst>
                                </p:cTn>
                              </p:par>
                            </p:childTnLst>
                          </p:cTn>
                        </p:par>
                        <p:par>
                          <p:cTn fill="hold">
                            <p:stCondLst>
                              <p:cond delay="8200"/>
                            </p:stCondLst>
                            <p:childTnLst>
                              <p:par>
                                <p:cTn fill="hold" nodeType="after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200"/>
                                        <p:tgtEl>
                                          <p:spTgt spid="185"/>
                                        </p:tgtEl>
                                      </p:cBhvr>
                                    </p:animEffect>
                                  </p:childTnLst>
                                </p:cTn>
                              </p:par>
                            </p:childTnLst>
                          </p:cTn>
                        </p:par>
                        <p:par>
                          <p:cTn fill="hold">
                            <p:stCondLst>
                              <p:cond delay="8400"/>
                            </p:stCondLst>
                            <p:childTnLst>
                              <p:par>
                                <p:cTn fill="hold" nodeType="after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200"/>
                                        <p:tgtEl>
                                          <p:spTgt spid="187"/>
                                        </p:tgtEl>
                                      </p:cBhvr>
                                    </p:animEffect>
                                  </p:childTnLst>
                                </p:cTn>
                              </p:par>
                            </p:childTnLst>
                          </p:cTn>
                        </p:par>
                        <p:par>
                          <p:cTn fill="hold">
                            <p:stCondLst>
                              <p:cond delay="8600"/>
                            </p:stCondLst>
                            <p:childTnLst>
                              <p:par>
                                <p:cTn fill="hold" nodeType="after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200"/>
                                        <p:tgtEl>
                                          <p:spTgt spid="188"/>
                                        </p:tgtEl>
                                      </p:cBhvr>
                                    </p:animEffect>
                                  </p:childTnLst>
                                </p:cTn>
                              </p:par>
                            </p:childTnLst>
                          </p:cTn>
                        </p:par>
                        <p:par>
                          <p:cTn fill="hold">
                            <p:stCondLst>
                              <p:cond delay="8800"/>
                            </p:stCondLst>
                            <p:childTnLst>
                              <p:par>
                                <p:cTn fill="hold" nodeType="after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200"/>
                                        <p:tgtEl>
                                          <p:spTgt spid="189"/>
                                        </p:tgtEl>
                                      </p:cBhvr>
                                    </p:animEffect>
                                  </p:childTnLst>
                                </p:cTn>
                              </p:par>
                            </p:childTnLst>
                          </p:cTn>
                        </p:par>
                        <p:par>
                          <p:cTn fill="hold">
                            <p:stCondLst>
                              <p:cond delay="9000"/>
                            </p:stCondLst>
                            <p:childTnLst>
                              <p:par>
                                <p:cTn fill="hold" nodeType="after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200"/>
                                        <p:tgtEl>
                                          <p:spTgt spid="190"/>
                                        </p:tgtEl>
                                      </p:cBhvr>
                                    </p:animEffect>
                                  </p:childTnLst>
                                </p:cTn>
                              </p:par>
                            </p:childTnLst>
                          </p:cTn>
                        </p:par>
                        <p:par>
                          <p:cTn fill="hold">
                            <p:stCondLst>
                              <p:cond delay="9200"/>
                            </p:stCondLst>
                            <p:childTnLst>
                              <p:par>
                                <p:cTn fill="hold" nodeType="after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200"/>
                                        <p:tgtEl>
                                          <p:spTgt spid="191"/>
                                        </p:tgtEl>
                                      </p:cBhvr>
                                    </p:animEffect>
                                  </p:childTnLst>
                                </p:cTn>
                              </p:par>
                            </p:childTnLst>
                          </p:cTn>
                        </p:par>
                        <p:par>
                          <p:cTn fill="hold">
                            <p:stCondLst>
                              <p:cond delay="9400"/>
                            </p:stCondLst>
                            <p:childTnLst>
                              <p:par>
                                <p:cTn fill="hold" nodeType="after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200"/>
                                        <p:tgtEl>
                                          <p:spTgt spid="192"/>
                                        </p:tgtEl>
                                      </p:cBhvr>
                                    </p:animEffect>
                                  </p:childTnLst>
                                </p:cTn>
                              </p:par>
                            </p:childTnLst>
                          </p:cTn>
                        </p:par>
                        <p:par>
                          <p:cTn fill="hold">
                            <p:stCondLst>
                              <p:cond delay="9600"/>
                            </p:stCondLst>
                            <p:childTnLst>
                              <p:par>
                                <p:cTn fill="hold" nodeType="after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2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9"/>
          <p:cNvSpPr txBox="1"/>
          <p:nvPr>
            <p:ph type="title"/>
          </p:nvPr>
        </p:nvSpPr>
        <p:spPr>
          <a:xfrm>
            <a:off x="729450" y="1318650"/>
            <a:ext cx="3842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CPU vs GPU</a:t>
            </a:r>
            <a:endParaRPr/>
          </a:p>
        </p:txBody>
      </p:sp>
      <p:sp>
        <p:nvSpPr>
          <p:cNvPr id="199" name="Google Shape;199;p9"/>
          <p:cNvSpPr txBox="1"/>
          <p:nvPr>
            <p:ph idx="1" type="body"/>
          </p:nvPr>
        </p:nvSpPr>
        <p:spPr>
          <a:xfrm>
            <a:off x="729450" y="2078875"/>
            <a:ext cx="30204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
              <a:t>GPU executes operations in parallel.</a:t>
            </a:r>
            <a:br>
              <a:rPr lang="en"/>
            </a:br>
            <a:br>
              <a:rPr lang="en"/>
            </a:br>
            <a:r>
              <a:rPr lang="en"/>
              <a:t>A GPU could draw the screen at once (Theoretically).</a:t>
            </a:r>
            <a:endParaRPr/>
          </a:p>
        </p:txBody>
      </p:sp>
      <p:graphicFrame>
        <p:nvGraphicFramePr>
          <p:cNvPr id="200" name="Google Shape;200;p9"/>
          <p:cNvGraphicFramePr/>
          <p:nvPr/>
        </p:nvGraphicFramePr>
        <p:xfrm>
          <a:off x="5738200" y="1853850"/>
          <a:ext cx="3000000" cy="3000000"/>
        </p:xfrm>
        <a:graphic>
          <a:graphicData uri="http://schemas.openxmlformats.org/drawingml/2006/table">
            <a:tbl>
              <a:tblPr>
                <a:noFill/>
                <a:tableStyleId>{E571B15C-C5F3-40EC-AD19-64D5AC1C44B4}</a:tableStyleId>
              </a:tblPr>
              <a:tblGrid>
                <a:gridCol w="382850"/>
                <a:gridCol w="382850"/>
                <a:gridCol w="382850"/>
                <a:gridCol w="382850"/>
                <a:gridCol w="382850"/>
                <a:gridCol w="382850"/>
                <a:gridCol w="382850"/>
              </a:tblGrid>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2662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bl>
          </a:graphicData>
        </a:graphic>
      </p:graphicFrame>
      <p:sp>
        <p:nvSpPr>
          <p:cNvPr id="201" name="Google Shape;201;p9"/>
          <p:cNvSpPr txBox="1"/>
          <p:nvPr/>
        </p:nvSpPr>
        <p:spPr>
          <a:xfrm>
            <a:off x="6437825" y="1025800"/>
            <a:ext cx="1280700" cy="502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300"/>
              <a:buFont typeface="Arial"/>
              <a:buNone/>
            </a:pPr>
            <a:r>
              <a:rPr b="1" i="0" lang="en" sz="2300" u="none" cap="none" strike="noStrike">
                <a:solidFill>
                  <a:srgbClr val="000000"/>
                </a:solidFill>
                <a:latin typeface="Lato"/>
                <a:ea typeface="Lato"/>
                <a:cs typeface="Lato"/>
                <a:sym typeface="Lato"/>
              </a:rPr>
              <a:t>GPU</a:t>
            </a:r>
            <a:endParaRPr b="1" i="0" sz="2300" u="none" cap="none" strike="noStrike">
              <a:solidFill>
                <a:srgbClr val="000000"/>
              </a:solidFill>
              <a:latin typeface="Lato"/>
              <a:ea typeface="Lato"/>
              <a:cs typeface="Lato"/>
              <a:sym typeface="Lato"/>
            </a:endParaRPr>
          </a:p>
        </p:txBody>
      </p:sp>
      <p:sp>
        <p:nvSpPr>
          <p:cNvPr id="202" name="Google Shape;202;p9"/>
          <p:cNvSpPr/>
          <p:nvPr/>
        </p:nvSpPr>
        <p:spPr>
          <a:xfrm>
            <a:off x="5739738" y="18716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9"/>
          <p:cNvSpPr/>
          <p:nvPr/>
        </p:nvSpPr>
        <p:spPr>
          <a:xfrm>
            <a:off x="6122588" y="18716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9"/>
          <p:cNvSpPr/>
          <p:nvPr/>
        </p:nvSpPr>
        <p:spPr>
          <a:xfrm>
            <a:off x="6499313" y="18716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9"/>
          <p:cNvSpPr/>
          <p:nvPr/>
        </p:nvSpPr>
        <p:spPr>
          <a:xfrm>
            <a:off x="6882163" y="18716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9"/>
          <p:cNvSpPr/>
          <p:nvPr/>
        </p:nvSpPr>
        <p:spPr>
          <a:xfrm>
            <a:off x="7265013" y="18716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9"/>
          <p:cNvSpPr/>
          <p:nvPr/>
        </p:nvSpPr>
        <p:spPr>
          <a:xfrm>
            <a:off x="7647863" y="18716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9"/>
          <p:cNvSpPr/>
          <p:nvPr/>
        </p:nvSpPr>
        <p:spPr>
          <a:xfrm>
            <a:off x="8030713" y="18716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9"/>
          <p:cNvSpPr/>
          <p:nvPr/>
        </p:nvSpPr>
        <p:spPr>
          <a:xfrm>
            <a:off x="6119513" y="22323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9"/>
          <p:cNvSpPr/>
          <p:nvPr/>
        </p:nvSpPr>
        <p:spPr>
          <a:xfrm>
            <a:off x="6502363" y="22323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9"/>
          <p:cNvSpPr/>
          <p:nvPr/>
        </p:nvSpPr>
        <p:spPr>
          <a:xfrm>
            <a:off x="6879088" y="22323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9"/>
          <p:cNvSpPr/>
          <p:nvPr/>
        </p:nvSpPr>
        <p:spPr>
          <a:xfrm>
            <a:off x="7261938" y="22323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9"/>
          <p:cNvSpPr/>
          <p:nvPr/>
        </p:nvSpPr>
        <p:spPr>
          <a:xfrm>
            <a:off x="7644788" y="22323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9"/>
          <p:cNvSpPr/>
          <p:nvPr/>
        </p:nvSpPr>
        <p:spPr>
          <a:xfrm>
            <a:off x="8027638" y="22323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9"/>
          <p:cNvSpPr/>
          <p:nvPr/>
        </p:nvSpPr>
        <p:spPr>
          <a:xfrm>
            <a:off x="5742788" y="22323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9"/>
          <p:cNvSpPr/>
          <p:nvPr/>
        </p:nvSpPr>
        <p:spPr>
          <a:xfrm>
            <a:off x="5742825" y="25929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9"/>
          <p:cNvSpPr/>
          <p:nvPr/>
        </p:nvSpPr>
        <p:spPr>
          <a:xfrm>
            <a:off x="6125675" y="25929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9"/>
          <p:cNvSpPr/>
          <p:nvPr/>
        </p:nvSpPr>
        <p:spPr>
          <a:xfrm>
            <a:off x="6502400" y="25929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9"/>
          <p:cNvSpPr/>
          <p:nvPr/>
        </p:nvSpPr>
        <p:spPr>
          <a:xfrm>
            <a:off x="6885250" y="25929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9"/>
          <p:cNvSpPr/>
          <p:nvPr/>
        </p:nvSpPr>
        <p:spPr>
          <a:xfrm>
            <a:off x="7268100" y="25929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9"/>
          <p:cNvSpPr/>
          <p:nvPr/>
        </p:nvSpPr>
        <p:spPr>
          <a:xfrm>
            <a:off x="7650950" y="25929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9"/>
          <p:cNvSpPr/>
          <p:nvPr/>
        </p:nvSpPr>
        <p:spPr>
          <a:xfrm>
            <a:off x="8033800" y="25929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9"/>
          <p:cNvSpPr/>
          <p:nvPr/>
        </p:nvSpPr>
        <p:spPr>
          <a:xfrm>
            <a:off x="6122600" y="29536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9"/>
          <p:cNvSpPr/>
          <p:nvPr/>
        </p:nvSpPr>
        <p:spPr>
          <a:xfrm>
            <a:off x="6505450" y="29536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9"/>
          <p:cNvSpPr/>
          <p:nvPr/>
        </p:nvSpPr>
        <p:spPr>
          <a:xfrm>
            <a:off x="6882175" y="29536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9"/>
          <p:cNvSpPr/>
          <p:nvPr/>
        </p:nvSpPr>
        <p:spPr>
          <a:xfrm>
            <a:off x="7265025" y="29536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9"/>
          <p:cNvSpPr/>
          <p:nvPr/>
        </p:nvSpPr>
        <p:spPr>
          <a:xfrm>
            <a:off x="7647875" y="29536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9"/>
          <p:cNvSpPr/>
          <p:nvPr/>
        </p:nvSpPr>
        <p:spPr>
          <a:xfrm>
            <a:off x="8030725" y="29536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9"/>
          <p:cNvSpPr/>
          <p:nvPr/>
        </p:nvSpPr>
        <p:spPr>
          <a:xfrm>
            <a:off x="5745875" y="29536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9"/>
          <p:cNvSpPr/>
          <p:nvPr/>
        </p:nvSpPr>
        <p:spPr>
          <a:xfrm>
            <a:off x="5742813" y="33142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9"/>
          <p:cNvSpPr/>
          <p:nvPr/>
        </p:nvSpPr>
        <p:spPr>
          <a:xfrm>
            <a:off x="6125663" y="33142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9"/>
          <p:cNvSpPr/>
          <p:nvPr/>
        </p:nvSpPr>
        <p:spPr>
          <a:xfrm>
            <a:off x="6502388" y="33142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9"/>
          <p:cNvSpPr/>
          <p:nvPr/>
        </p:nvSpPr>
        <p:spPr>
          <a:xfrm>
            <a:off x="6885238" y="33142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9"/>
          <p:cNvSpPr/>
          <p:nvPr/>
        </p:nvSpPr>
        <p:spPr>
          <a:xfrm>
            <a:off x="7268088" y="33142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9"/>
          <p:cNvSpPr/>
          <p:nvPr/>
        </p:nvSpPr>
        <p:spPr>
          <a:xfrm>
            <a:off x="7650938" y="33142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9"/>
          <p:cNvSpPr/>
          <p:nvPr/>
        </p:nvSpPr>
        <p:spPr>
          <a:xfrm>
            <a:off x="8033788" y="33142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9"/>
          <p:cNvSpPr/>
          <p:nvPr/>
        </p:nvSpPr>
        <p:spPr>
          <a:xfrm>
            <a:off x="6122588" y="36749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9"/>
          <p:cNvSpPr/>
          <p:nvPr/>
        </p:nvSpPr>
        <p:spPr>
          <a:xfrm>
            <a:off x="6505438" y="36749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9"/>
          <p:cNvSpPr/>
          <p:nvPr/>
        </p:nvSpPr>
        <p:spPr>
          <a:xfrm>
            <a:off x="6882163" y="36749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9"/>
          <p:cNvSpPr/>
          <p:nvPr/>
        </p:nvSpPr>
        <p:spPr>
          <a:xfrm>
            <a:off x="7265013" y="36749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9"/>
          <p:cNvSpPr/>
          <p:nvPr/>
        </p:nvSpPr>
        <p:spPr>
          <a:xfrm>
            <a:off x="7647863" y="367490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9"/>
          <p:cNvSpPr/>
          <p:nvPr/>
        </p:nvSpPr>
        <p:spPr>
          <a:xfrm>
            <a:off x="8030713" y="36749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9"/>
          <p:cNvSpPr/>
          <p:nvPr/>
        </p:nvSpPr>
        <p:spPr>
          <a:xfrm>
            <a:off x="5745863" y="367490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9"/>
          <p:cNvSpPr/>
          <p:nvPr/>
        </p:nvSpPr>
        <p:spPr>
          <a:xfrm>
            <a:off x="5742825" y="40355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9"/>
          <p:cNvSpPr/>
          <p:nvPr/>
        </p:nvSpPr>
        <p:spPr>
          <a:xfrm>
            <a:off x="6125675" y="40355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9"/>
          <p:cNvSpPr/>
          <p:nvPr/>
        </p:nvSpPr>
        <p:spPr>
          <a:xfrm>
            <a:off x="6502400" y="40355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9"/>
          <p:cNvSpPr/>
          <p:nvPr/>
        </p:nvSpPr>
        <p:spPr>
          <a:xfrm>
            <a:off x="6885250" y="40355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9"/>
          <p:cNvSpPr/>
          <p:nvPr/>
        </p:nvSpPr>
        <p:spPr>
          <a:xfrm>
            <a:off x="7268100" y="40355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9"/>
          <p:cNvSpPr/>
          <p:nvPr/>
        </p:nvSpPr>
        <p:spPr>
          <a:xfrm>
            <a:off x="7650950" y="4035550"/>
            <a:ext cx="382800" cy="36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9"/>
          <p:cNvSpPr/>
          <p:nvPr/>
        </p:nvSpPr>
        <p:spPr>
          <a:xfrm>
            <a:off x="8033800" y="4035550"/>
            <a:ext cx="382800" cy="360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par>
                                <p:cTn fill="hold" nodeType="with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par>
                                <p:cTn fill="hold" nodeType="with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par>
                                <p:cTn fill="hold" nodeType="with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par>
                                <p:cTn fill="hold" nodeType="with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par>
                                <p:cTn fill="hold" nodeType="with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par>
                                <p:cTn fill="hold" nodeType="with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par>
                                <p:cTn fill="hold" nodeType="with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par>
                                <p:cTn fill="hold" nodeType="with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par>
                                <p:cTn fill="hold" nodeType="with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par>
                                <p:cTn fill="hold" nodeType="with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par>
                                <p:cTn fill="hold" nodeType="with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par>
                                <p:cTn fill="hold" nodeType="with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par>
                                <p:cTn fill="hold" nodeType="with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par>
                                <p:cTn fill="hold" nodeType="with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par>
                                <p:cTn fill="hold" nodeType="with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par>
                                <p:cTn fill="hold" nodeType="withEffect" presetClass="entr" presetID="10" presetSubtype="0">
                                  <p:stCondLst>
                                    <p:cond delay="0"/>
                                  </p:stCondLst>
                                  <p:childTnLst>
                                    <p:set>
                                      <p:cBhvr>
                                        <p:cTn dur="1" fill="hold">
                                          <p:stCondLst>
                                            <p:cond delay="0"/>
                                          </p:stCondLst>
                                        </p:cTn>
                                        <p:tgtEl>
                                          <p:spTgt spid="244"/>
                                        </p:tgtEl>
                                        <p:attrNameLst>
                                          <p:attrName>style.visibility</p:attrName>
                                        </p:attrNameLst>
                                      </p:cBhvr>
                                      <p:to>
                                        <p:strVal val="visible"/>
                                      </p:to>
                                    </p:set>
                                    <p:animEffect filter="fade" transition="in">
                                      <p:cBhvr>
                                        <p:cTn dur="1000"/>
                                        <p:tgtEl>
                                          <p:spTgt spid="244"/>
                                        </p:tgtEl>
                                      </p:cBhvr>
                                    </p:animEffect>
                                  </p:childTnLst>
                                </p:cTn>
                              </p:par>
                              <p:par>
                                <p:cTn fill="hold" nodeType="with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par>
                                <p:cTn fill="hold" nodeType="with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par>
                                <p:cTn fill="hold" nodeType="with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par>
                                <p:cTn fill="hold" nodeType="with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